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F37DC33-4CFD-452A-B0C5-5FBAB43DD289}" type="datetimeFigureOut">
              <a:rPr lang="en-GB" smtClean="0"/>
              <a:t>12/07/2023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689D96-A1E0-4911-80AF-A0F77F977067}" type="slidenum">
              <a:rPr lang="en-GB" smtClean="0"/>
              <a:t>‹#›</a:t>
            </a:fld>
            <a:endParaRPr lang="en-GB"/>
          </a:p>
        </p:txBody>
      </p:sp>
    </p:spTree>
    <p:extLst>
      <p:ext uri="{BB962C8B-B14F-4D97-AF65-F5344CB8AC3E}">
        <p14:creationId xmlns:p14="http://schemas.microsoft.com/office/powerpoint/2010/main" val="549870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F37DC33-4CFD-452A-B0C5-5FBAB43DD289}" type="datetimeFigureOut">
              <a:rPr lang="en-GB" smtClean="0"/>
              <a:t>12/07/2023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689D96-A1E0-4911-80AF-A0F77F977067}" type="slidenum">
              <a:rPr lang="en-GB" smtClean="0"/>
              <a:t>‹#›</a:t>
            </a:fld>
            <a:endParaRPr lang="en-GB"/>
          </a:p>
        </p:txBody>
      </p:sp>
    </p:spTree>
    <p:extLst>
      <p:ext uri="{BB962C8B-B14F-4D97-AF65-F5344CB8AC3E}">
        <p14:creationId xmlns:p14="http://schemas.microsoft.com/office/powerpoint/2010/main" val="938313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F37DC33-4CFD-452A-B0C5-5FBAB43DD289}" type="datetimeFigureOut">
              <a:rPr lang="en-GB" smtClean="0"/>
              <a:t>12/07/2023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689D96-A1E0-4911-80AF-A0F77F977067}" type="slidenum">
              <a:rPr lang="en-GB" smtClean="0"/>
              <a:t>‹#›</a:t>
            </a:fld>
            <a:endParaRPr lang="en-GB"/>
          </a:p>
        </p:txBody>
      </p:sp>
    </p:spTree>
    <p:extLst>
      <p:ext uri="{BB962C8B-B14F-4D97-AF65-F5344CB8AC3E}">
        <p14:creationId xmlns:p14="http://schemas.microsoft.com/office/powerpoint/2010/main" val="3033737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F37DC33-4CFD-452A-B0C5-5FBAB43DD289}" type="datetimeFigureOut">
              <a:rPr lang="en-GB" smtClean="0"/>
              <a:t>12/07/2023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689D96-A1E0-4911-80AF-A0F77F977067}" type="slidenum">
              <a:rPr lang="en-GB" smtClean="0"/>
              <a:t>‹#›</a:t>
            </a:fld>
            <a:endParaRPr lang="en-GB"/>
          </a:p>
        </p:txBody>
      </p:sp>
    </p:spTree>
    <p:extLst>
      <p:ext uri="{BB962C8B-B14F-4D97-AF65-F5344CB8AC3E}">
        <p14:creationId xmlns:p14="http://schemas.microsoft.com/office/powerpoint/2010/main" val="995888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F37DC33-4CFD-452A-B0C5-5FBAB43DD289}" type="datetimeFigureOut">
              <a:rPr lang="en-GB" smtClean="0"/>
              <a:t>12/07/2023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689D96-A1E0-4911-80AF-A0F77F977067}" type="slidenum">
              <a:rPr lang="en-GB" smtClean="0"/>
              <a:t>‹#›</a:t>
            </a:fld>
            <a:endParaRPr lang="en-GB"/>
          </a:p>
        </p:txBody>
      </p:sp>
    </p:spTree>
    <p:extLst>
      <p:ext uri="{BB962C8B-B14F-4D97-AF65-F5344CB8AC3E}">
        <p14:creationId xmlns:p14="http://schemas.microsoft.com/office/powerpoint/2010/main" val="3567533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F37DC33-4CFD-452A-B0C5-5FBAB43DD289}" type="datetimeFigureOut">
              <a:rPr lang="en-GB" smtClean="0"/>
              <a:t>12/07/2023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689D96-A1E0-4911-80AF-A0F77F977067}" type="slidenum">
              <a:rPr lang="en-GB" smtClean="0"/>
              <a:t>‹#›</a:t>
            </a:fld>
            <a:endParaRPr lang="en-GB"/>
          </a:p>
        </p:txBody>
      </p:sp>
    </p:spTree>
    <p:extLst>
      <p:ext uri="{BB962C8B-B14F-4D97-AF65-F5344CB8AC3E}">
        <p14:creationId xmlns:p14="http://schemas.microsoft.com/office/powerpoint/2010/main" val="3779919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F37DC33-4CFD-452A-B0C5-5FBAB43DD289}" type="datetimeFigureOut">
              <a:rPr lang="en-GB" smtClean="0"/>
              <a:t>12/07/2023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9689D96-A1E0-4911-80AF-A0F77F977067}" type="slidenum">
              <a:rPr lang="en-GB" smtClean="0"/>
              <a:t>‹#›</a:t>
            </a:fld>
            <a:endParaRPr lang="en-GB"/>
          </a:p>
        </p:txBody>
      </p:sp>
    </p:spTree>
    <p:extLst>
      <p:ext uri="{BB962C8B-B14F-4D97-AF65-F5344CB8AC3E}">
        <p14:creationId xmlns:p14="http://schemas.microsoft.com/office/powerpoint/2010/main" val="1494367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F37DC33-4CFD-452A-B0C5-5FBAB43DD289}" type="datetimeFigureOut">
              <a:rPr lang="en-GB" smtClean="0"/>
              <a:t>12/07/2023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9689D96-A1E0-4911-80AF-A0F77F977067}" type="slidenum">
              <a:rPr lang="en-GB" smtClean="0"/>
              <a:t>‹#›</a:t>
            </a:fld>
            <a:endParaRPr lang="en-GB"/>
          </a:p>
        </p:txBody>
      </p:sp>
    </p:spTree>
    <p:extLst>
      <p:ext uri="{BB962C8B-B14F-4D97-AF65-F5344CB8AC3E}">
        <p14:creationId xmlns:p14="http://schemas.microsoft.com/office/powerpoint/2010/main" val="237918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37DC33-4CFD-452A-B0C5-5FBAB43DD289}" type="datetimeFigureOut">
              <a:rPr lang="en-GB" smtClean="0"/>
              <a:t>12/07/2023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9689D96-A1E0-4911-80AF-A0F77F977067}" type="slidenum">
              <a:rPr lang="en-GB" smtClean="0"/>
              <a:t>‹#›</a:t>
            </a:fld>
            <a:endParaRPr lang="en-GB"/>
          </a:p>
        </p:txBody>
      </p:sp>
    </p:spTree>
    <p:extLst>
      <p:ext uri="{BB962C8B-B14F-4D97-AF65-F5344CB8AC3E}">
        <p14:creationId xmlns:p14="http://schemas.microsoft.com/office/powerpoint/2010/main" val="3398263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F37DC33-4CFD-452A-B0C5-5FBAB43DD289}" type="datetimeFigureOut">
              <a:rPr lang="en-GB" smtClean="0"/>
              <a:t>12/07/2023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689D96-A1E0-4911-80AF-A0F77F977067}" type="slidenum">
              <a:rPr lang="en-GB" smtClean="0"/>
              <a:t>‹#›</a:t>
            </a:fld>
            <a:endParaRPr lang="en-GB"/>
          </a:p>
        </p:txBody>
      </p:sp>
    </p:spTree>
    <p:extLst>
      <p:ext uri="{BB962C8B-B14F-4D97-AF65-F5344CB8AC3E}">
        <p14:creationId xmlns:p14="http://schemas.microsoft.com/office/powerpoint/2010/main" val="80459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F37DC33-4CFD-452A-B0C5-5FBAB43DD289}" type="datetimeFigureOut">
              <a:rPr lang="en-GB" smtClean="0"/>
              <a:t>12/07/2023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689D96-A1E0-4911-80AF-A0F77F977067}" type="slidenum">
              <a:rPr lang="en-GB" smtClean="0"/>
              <a:t>‹#›</a:t>
            </a:fld>
            <a:endParaRPr lang="en-GB"/>
          </a:p>
        </p:txBody>
      </p:sp>
    </p:spTree>
    <p:extLst>
      <p:ext uri="{BB962C8B-B14F-4D97-AF65-F5344CB8AC3E}">
        <p14:creationId xmlns:p14="http://schemas.microsoft.com/office/powerpoint/2010/main" val="3546846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37DC33-4CFD-452A-B0C5-5FBAB43DD289}" type="datetimeFigureOut">
              <a:rPr lang="en-GB" smtClean="0"/>
              <a:t>12/07/2023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689D96-A1E0-4911-80AF-A0F77F977067}" type="slidenum">
              <a:rPr lang="en-GB" smtClean="0"/>
              <a:t>‹#›</a:t>
            </a:fld>
            <a:endParaRPr lang="en-GB"/>
          </a:p>
        </p:txBody>
      </p:sp>
    </p:spTree>
    <p:extLst>
      <p:ext uri="{BB962C8B-B14F-4D97-AF65-F5344CB8AC3E}">
        <p14:creationId xmlns:p14="http://schemas.microsoft.com/office/powerpoint/2010/main" val="83551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4104" y="155035"/>
            <a:ext cx="11903567" cy="1380490"/>
          </a:xfrm>
          <a:prstGeom prst="rect">
            <a:avLst/>
          </a:prstGeom>
          <a:solidFill>
            <a:schemeClr val="accent6">
              <a:lumMod val="20000"/>
              <a:lumOff val="80000"/>
            </a:schemeClr>
          </a:solidFill>
          <a:ln w="38100">
            <a:solidFill>
              <a:schemeClr val="tx1"/>
            </a:solidFill>
            <a:miter lim="800000"/>
            <a:headEnd/>
            <a:tailEnd/>
          </a:ln>
        </p:spPr>
        <p:txBody>
          <a:bodyPr rot="0" vert="horz" wrap="square" lIns="91440" tIns="45720" rIns="91440" bIns="45720" anchor="t" anchorCtr="0">
            <a:noAutofit/>
          </a:bodyPr>
          <a:lstStyle/>
          <a:p>
            <a:pPr algn="just">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Our curriculum </a:t>
            </a:r>
            <a:r>
              <a:rPr lang="en-GB" sz="1200" dirty="0" smtClean="0">
                <a:latin typeface="Calibri" panose="020F0502020204030204" pitchFamily="34" charset="0"/>
                <a:ea typeface="Calibri" panose="020F0502020204030204" pitchFamily="34" charset="0"/>
                <a:cs typeface="Times New Roman" panose="02020603050405020304" pitchFamily="18" charset="0"/>
              </a:rPr>
              <a:t>at</a:t>
            </a: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GB" sz="1200" dirty="0">
                <a:effectLst/>
                <a:latin typeface="Calibri" panose="020F0502020204030204" pitchFamily="34" charset="0"/>
                <a:ea typeface="Calibri" panose="020F0502020204030204" pitchFamily="34" charset="0"/>
                <a:cs typeface="Times New Roman" panose="02020603050405020304" pitchFamily="18" charset="0"/>
              </a:rPr>
              <a:t>Park Lane is closely linked to our vision and values.  It enables all pupils to </a:t>
            </a: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develop, progress and to </a:t>
            </a:r>
            <a:r>
              <a:rPr lang="en-GB" sz="1200" dirty="0">
                <a:effectLst/>
                <a:latin typeface="Calibri" panose="020F0502020204030204" pitchFamily="34" charset="0"/>
                <a:ea typeface="Calibri" panose="020F0502020204030204" pitchFamily="34" charset="0"/>
                <a:cs typeface="Times New Roman" panose="02020603050405020304" pitchFamily="18" charset="0"/>
              </a:rPr>
              <a:t>reach their own potential.  All pupils </a:t>
            </a:r>
            <a:r>
              <a:rPr lang="en-GB" sz="1200" dirty="0" smtClean="0">
                <a:latin typeface="Calibri" panose="020F0502020204030204" pitchFamily="34" charset="0"/>
                <a:ea typeface="Calibri" panose="020F0502020204030204" pitchFamily="34" charset="0"/>
                <a:cs typeface="Times New Roman" panose="02020603050405020304" pitchFamily="18" charset="0"/>
              </a:rPr>
              <a:t>at Park Lane</a:t>
            </a: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GB" sz="1200" dirty="0">
                <a:effectLst/>
                <a:latin typeface="Calibri" panose="020F0502020204030204" pitchFamily="34" charset="0"/>
                <a:ea typeface="Calibri" panose="020F0502020204030204" pitchFamily="34" charset="0"/>
                <a:cs typeface="Times New Roman" panose="02020603050405020304" pitchFamily="18" charset="0"/>
              </a:rPr>
              <a:t>follow the </a:t>
            </a: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same termly </a:t>
            </a:r>
            <a:r>
              <a:rPr lang="en-GB" sz="1200" dirty="0">
                <a:effectLst/>
                <a:latin typeface="Calibri" panose="020F0502020204030204" pitchFamily="34" charset="0"/>
                <a:ea typeface="Calibri" panose="020F0502020204030204" pitchFamily="34" charset="0"/>
                <a:cs typeface="Times New Roman" panose="02020603050405020304" pitchFamily="18" charset="0"/>
              </a:rPr>
              <a:t>theme to create an unified approach to our curriculum. Developing the curriculum in this way enables staff to collaborate and share good practice allowing our pupils to imagine, believe and achieve.   All pupil targets are incorporated into </a:t>
            </a: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planning </a:t>
            </a:r>
            <a:r>
              <a:rPr lang="en-GB" sz="1200" dirty="0">
                <a:effectLst/>
                <a:latin typeface="Calibri" panose="020F0502020204030204" pitchFamily="34" charset="0"/>
                <a:ea typeface="Calibri" panose="020F0502020204030204" pitchFamily="34" charset="0"/>
                <a:cs typeface="Times New Roman" panose="02020603050405020304" pitchFamily="18" charset="0"/>
              </a:rPr>
              <a:t>to create an individualised curriculum for each </a:t>
            </a: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learner, this ensures </a:t>
            </a:r>
            <a:r>
              <a:rPr lang="en-GB" sz="1200" dirty="0">
                <a:effectLst/>
                <a:latin typeface="Calibri" panose="020F0502020204030204" pitchFamily="34" charset="0"/>
                <a:ea typeface="Calibri" panose="020F0502020204030204" pitchFamily="34" charset="0"/>
                <a:cs typeface="Times New Roman" panose="02020603050405020304" pitchFamily="18" charset="0"/>
              </a:rPr>
              <a:t>progress and </a:t>
            </a: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celebrates </a:t>
            </a:r>
            <a:r>
              <a:rPr lang="en-GB" sz="1200" dirty="0">
                <a:effectLst/>
                <a:latin typeface="Calibri" panose="020F0502020204030204" pitchFamily="34" charset="0"/>
                <a:ea typeface="Calibri" panose="020F0502020204030204" pitchFamily="34" charset="0"/>
                <a:cs typeface="Times New Roman" panose="02020603050405020304" pitchFamily="18" charset="0"/>
              </a:rPr>
              <a:t>every </a:t>
            </a: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one of their achievement</a:t>
            </a: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Our curriculum takes </a:t>
            </a: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an </a:t>
            </a:r>
            <a:r>
              <a:rPr lang="en-GB" sz="1200" dirty="0">
                <a:effectLst/>
                <a:latin typeface="Calibri" panose="020F0502020204030204" pitchFamily="34" charset="0"/>
                <a:ea typeface="Calibri" panose="020F0502020204030204" pitchFamily="34" charset="0"/>
                <a:cs typeface="Times New Roman" panose="02020603050405020304" pitchFamily="18" charset="0"/>
              </a:rPr>
              <a:t>holistic approach to teaching and learning, and is designed to ensure that the pupil remains </a:t>
            </a:r>
            <a:r>
              <a:rPr lang="en-GB" sz="1200" dirty="0" smtClean="0">
                <a:latin typeface="Calibri" panose="020F0502020204030204" pitchFamily="34" charset="0"/>
                <a:ea typeface="Calibri" panose="020F0502020204030204" pitchFamily="34" charset="0"/>
                <a:cs typeface="Times New Roman" panose="02020603050405020304" pitchFamily="18" charset="0"/>
              </a:rPr>
              <a:t>at</a:t>
            </a: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GB" sz="1200" dirty="0">
                <a:effectLst/>
                <a:latin typeface="Calibri" panose="020F0502020204030204" pitchFamily="34" charset="0"/>
                <a:ea typeface="Calibri" panose="020F0502020204030204" pitchFamily="34" charset="0"/>
                <a:cs typeface="Times New Roman" panose="02020603050405020304" pitchFamily="18" charset="0"/>
              </a:rPr>
              <a:t>the centre of all that we do in Park Lane.  With the pupil at the heart of the curriculum, we emphasise the importance of building positive relationships between pupils, staff and the wider community. </a:t>
            </a:r>
          </a:p>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p:txBody>
      </p:sp>
      <p:pic>
        <p:nvPicPr>
          <p:cNvPr id="5" name="Picture 4" descr="A picture containing text, clipart&#10;&#10;Description automatically generated">
            <a:extLst>
              <a:ext uri="{FF2B5EF4-FFF2-40B4-BE49-F238E27FC236}">
                <a16:creationId xmlns:a16="http://schemas.microsoft.com/office/drawing/2014/main" id="{F1B48082-0C1E-4617-B8D6-D05DBCFB4640}"/>
              </a:ext>
            </a:extLst>
          </p:cNvPr>
          <p:cNvPicPr/>
          <p:nvPr/>
        </p:nvPicPr>
        <p:blipFill>
          <a:blip r:embed="rId2"/>
          <a:stretch>
            <a:fillRect/>
          </a:stretch>
        </p:blipFill>
        <p:spPr>
          <a:xfrm>
            <a:off x="10956175" y="5866651"/>
            <a:ext cx="1121497" cy="968721"/>
          </a:xfrm>
          <a:prstGeom prst="rect">
            <a:avLst/>
          </a:prstGeom>
        </p:spPr>
      </p:pic>
      <p:sp>
        <p:nvSpPr>
          <p:cNvPr id="6" name="Text Box 2"/>
          <p:cNvSpPr txBox="1">
            <a:spLocks noChangeArrowheads="1"/>
          </p:cNvSpPr>
          <p:nvPr/>
        </p:nvSpPr>
        <p:spPr bwMode="auto">
          <a:xfrm>
            <a:off x="8111145" y="1657046"/>
            <a:ext cx="3966527" cy="2092497"/>
          </a:xfrm>
          <a:prstGeom prst="rect">
            <a:avLst/>
          </a:prstGeom>
          <a:solidFill>
            <a:schemeClr val="accent6">
              <a:lumMod val="40000"/>
              <a:lumOff val="60000"/>
            </a:schemeClr>
          </a:solidFill>
          <a:ln w="38100">
            <a:solidFill>
              <a:schemeClr val="tx1"/>
            </a:solidFill>
            <a:miter lim="800000"/>
            <a:headEnd/>
            <a:tailEnd/>
          </a:ln>
        </p:spPr>
        <p:txBody>
          <a:bodyPr rot="0" vert="horz" wrap="square" lIns="91440" tIns="45720" rIns="91440" bIns="45720" anchor="t" anchorCtr="0">
            <a:noAutofit/>
          </a:bodyPr>
          <a:lstStyle/>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All pupils follow our school’s curriculum at their own level. It is broadly split into 3 </a:t>
            </a: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strands: Pre-formal</a:t>
            </a:r>
            <a:r>
              <a:rPr lang="en-GB" sz="1200" dirty="0" smtClean="0">
                <a:latin typeface="Calibri" panose="020F0502020204030204" pitchFamily="34" charset="0"/>
                <a:ea typeface="Calibri" panose="020F0502020204030204" pitchFamily="34" charset="0"/>
                <a:cs typeface="Times New Roman" panose="02020603050405020304" pitchFamily="18" charset="0"/>
              </a:rPr>
              <a:t>,</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Semi-formal</a:t>
            </a:r>
            <a:r>
              <a:rPr lang="en-GB" sz="1200" dirty="0" smtClean="0">
                <a:latin typeface="Calibri" panose="020F0502020204030204" pitchFamily="34" charset="0"/>
                <a:ea typeface="Calibri" panose="020F0502020204030204" pitchFamily="34" charset="0"/>
                <a:cs typeface="Times New Roman" panose="02020603050405020304" pitchFamily="18" charset="0"/>
              </a:rPr>
              <a:t>,</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Formal.  The school ensures that there is fluidity between pathways, allowing for an individualised approach with pupils being able to access activities from all strands of the curriculum and to move between the strands when needed</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Having one </a:t>
            </a:r>
            <a:r>
              <a:rPr lang="en-GB" sz="1200" dirty="0">
                <a:latin typeface="Calibri" panose="020F0502020204030204" pitchFamily="34" charset="0"/>
                <a:ea typeface="Calibri" panose="020F0502020204030204" pitchFamily="34" charset="0"/>
                <a:cs typeface="Times New Roman" panose="02020603050405020304" pitchFamily="18" charset="0"/>
              </a:rPr>
              <a:t>u</a:t>
            </a: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nified curriculum for the school allows classes to differentiate, and use all three strands </a:t>
            </a:r>
            <a:r>
              <a:rPr lang="en-GB" sz="1200" dirty="0" smtClean="0">
                <a:latin typeface="Calibri" panose="020F0502020204030204" pitchFamily="34" charset="0"/>
                <a:ea typeface="Calibri" panose="020F0502020204030204" pitchFamily="34" charset="0"/>
                <a:cs typeface="Times New Roman" panose="02020603050405020304" pitchFamily="18" charset="0"/>
              </a:rPr>
              <a:t>as required, thus </a:t>
            </a: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ensuring all pupils are receiving the input they require to thrive at our school.</a:t>
            </a:r>
          </a:p>
        </p:txBody>
      </p:sp>
      <p:sp>
        <p:nvSpPr>
          <p:cNvPr id="7" name="Text Box 10"/>
          <p:cNvSpPr txBox="1"/>
          <p:nvPr/>
        </p:nvSpPr>
        <p:spPr>
          <a:xfrm>
            <a:off x="4530811" y="1721745"/>
            <a:ext cx="3374593" cy="1819477"/>
          </a:xfrm>
          <a:prstGeom prst="rect">
            <a:avLst/>
          </a:prstGeom>
          <a:ln w="57150"/>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3600" b="1" dirty="0" smtClean="0">
                <a:ln w="9525" cap="flat" cmpd="sng" algn="ctr">
                  <a:solidFill>
                    <a:srgbClr val="FFFFFF"/>
                  </a:solidFill>
                  <a:prstDash val="solid"/>
                  <a:round/>
                </a:ln>
                <a:solidFill>
                  <a:srgbClr val="000000"/>
                </a:solidFill>
                <a:effectLst>
                  <a:outerShdw blurRad="12700" dist="38100" dir="2700000" algn="tl">
                    <a:schemeClr val="bg1">
                      <a:lumMod val="50000"/>
                    </a:schemeClr>
                  </a:outerShdw>
                </a:effectLst>
                <a:ea typeface="Calibri" panose="020F0502020204030204" pitchFamily="34" charset="0"/>
                <a:cs typeface="Times New Roman" panose="02020603050405020304" pitchFamily="18" charset="0"/>
              </a:rPr>
              <a:t>Park Lane School Curriculum </a:t>
            </a:r>
            <a:endParaRPr lang="en-GB" sz="3600" dirty="0">
              <a:effectLst/>
              <a:ea typeface="Calibri" panose="020F0502020204030204" pitchFamily="34" charset="0"/>
              <a:cs typeface="Times New Roman" panose="02020603050405020304" pitchFamily="18" charset="0"/>
            </a:endParaRPr>
          </a:p>
        </p:txBody>
      </p:sp>
      <p:sp>
        <p:nvSpPr>
          <p:cNvPr id="8" name="Text Box 3"/>
          <p:cNvSpPr txBox="1">
            <a:spLocks noChangeArrowheads="1"/>
          </p:cNvSpPr>
          <p:nvPr/>
        </p:nvSpPr>
        <p:spPr bwMode="auto">
          <a:xfrm>
            <a:off x="174105" y="1657046"/>
            <a:ext cx="4150965" cy="2100307"/>
          </a:xfrm>
          <a:prstGeom prst="rect">
            <a:avLst/>
          </a:prstGeom>
          <a:solidFill>
            <a:schemeClr val="accent6">
              <a:lumMod val="40000"/>
              <a:lumOff val="60000"/>
            </a:schemeClr>
          </a:solidFill>
          <a:ln w="38100">
            <a:solidFill>
              <a:schemeClr val="tx1"/>
            </a:solidFill>
            <a:miter lim="800000"/>
            <a:headEnd/>
            <a:tailEnd/>
          </a:ln>
        </p:spPr>
        <p:txBody>
          <a:bodyPr rot="0" vert="horz" wrap="square" lIns="91440" tIns="45720" rIns="91440" bIns="45720" anchor="t" anchorCtr="0">
            <a:noAutofit/>
          </a:bodyPr>
          <a:lstStyle/>
          <a:p>
            <a:pPr algn="just">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Our curriculum has incorporated ideas from parents, pupils, Governors and all staff.  This collaboration has enabled us to provide a curriculum suited to the needs of all learners at </a:t>
            </a:r>
            <a:r>
              <a:rPr lang="en-GB" sz="1200" dirty="0" smtClean="0">
                <a:latin typeface="Calibri" panose="020F0502020204030204" pitchFamily="34" charset="0"/>
                <a:ea typeface="Calibri" panose="020F0502020204030204" pitchFamily="34" charset="0"/>
                <a:cs typeface="Times New Roman" panose="02020603050405020304" pitchFamily="18" charset="0"/>
              </a:rPr>
              <a:t>Park Lane</a:t>
            </a: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GB" sz="1200" dirty="0">
                <a:effectLst/>
                <a:latin typeface="Calibri" panose="020F0502020204030204" pitchFamily="34" charset="0"/>
                <a:ea typeface="Calibri" panose="020F0502020204030204" pitchFamily="34" charset="0"/>
                <a:cs typeface="Times New Roman" panose="02020603050405020304" pitchFamily="18" charset="0"/>
              </a:rPr>
              <a:t>taking into consideration the school context and our local community.  On a termly basis we meet as </a:t>
            </a: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a whole </a:t>
            </a:r>
            <a:r>
              <a:rPr lang="en-GB" sz="1200" dirty="0">
                <a:effectLst/>
                <a:latin typeface="Calibri" panose="020F0502020204030204" pitchFamily="34" charset="0"/>
                <a:ea typeface="Calibri" panose="020F0502020204030204" pitchFamily="34" charset="0"/>
                <a:cs typeface="Times New Roman" panose="02020603050405020304" pitchFamily="18" charset="0"/>
              </a:rPr>
              <a:t>school staff, invite </a:t>
            </a: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parents and </a:t>
            </a:r>
            <a:r>
              <a:rPr lang="en-GB" sz="1200" dirty="0">
                <a:effectLst/>
                <a:latin typeface="Calibri" panose="020F0502020204030204" pitchFamily="34" charset="0"/>
                <a:ea typeface="Calibri" panose="020F0502020204030204" pitchFamily="34" charset="0"/>
                <a:cs typeface="Times New Roman" panose="02020603050405020304" pitchFamily="18" charset="0"/>
              </a:rPr>
              <a:t>pupils </a:t>
            </a: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to have input and </a:t>
            </a:r>
            <a:r>
              <a:rPr lang="en-GB" sz="1200" dirty="0">
                <a:effectLst/>
                <a:latin typeface="Calibri" panose="020F0502020204030204" pitchFamily="34" charset="0"/>
                <a:ea typeface="Calibri" panose="020F0502020204030204" pitchFamily="34" charset="0"/>
                <a:cs typeface="Times New Roman" panose="02020603050405020304" pitchFamily="18" charset="0"/>
              </a:rPr>
              <a:t>design a whole school curriculum for the following term.  This method enables us to be continuously refining and evaluating our curriculum ensuring we give the best possible education for our pupils.</a:t>
            </a:r>
          </a:p>
          <a:p>
            <a:pPr>
              <a:lnSpc>
                <a:spcPct val="107000"/>
              </a:lnSpc>
              <a:spcAft>
                <a:spcPts val="80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 Box 5"/>
          <p:cNvSpPr txBox="1">
            <a:spLocks noChangeArrowheads="1"/>
          </p:cNvSpPr>
          <p:nvPr/>
        </p:nvSpPr>
        <p:spPr bwMode="auto">
          <a:xfrm>
            <a:off x="174105" y="3913663"/>
            <a:ext cx="2195022" cy="1788868"/>
          </a:xfrm>
          <a:prstGeom prst="rect">
            <a:avLst/>
          </a:prstGeom>
          <a:solidFill>
            <a:schemeClr val="accent6">
              <a:lumMod val="20000"/>
              <a:lumOff val="80000"/>
            </a:schemeClr>
          </a:solidFill>
          <a:ln w="38100">
            <a:solidFill>
              <a:schemeClr val="tx1"/>
            </a:solidFill>
            <a:miter lim="800000"/>
            <a:headEnd/>
            <a:tailEnd/>
          </a:ln>
        </p:spPr>
        <p:txBody>
          <a:bodyPr rot="0" vert="horz" wrap="square" lIns="91440" tIns="45720" rIns="91440" bIns="45720" anchor="t" anchorCtr="0">
            <a:noAutofit/>
          </a:bodyPr>
          <a:lstStyle/>
          <a:p>
            <a:pPr>
              <a:lnSpc>
                <a:spcPct val="107000"/>
              </a:lnSpc>
              <a:spcAft>
                <a:spcPts val="800"/>
              </a:spcAft>
            </a:pPr>
            <a:r>
              <a:rPr lang="en-GB" sz="1000" b="1">
                <a:effectLst/>
                <a:latin typeface="Calibri" panose="020F0502020204030204" pitchFamily="34" charset="0"/>
                <a:ea typeface="Calibri" panose="020F0502020204030204" pitchFamily="34" charset="0"/>
                <a:cs typeface="Times New Roman" panose="02020603050405020304" pitchFamily="18" charset="0"/>
              </a:rPr>
              <a:t>DCF and LNF</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a:effectLst/>
                <a:latin typeface="Calibri" panose="020F0502020204030204" pitchFamily="34" charset="0"/>
                <a:ea typeface="Calibri" panose="020F0502020204030204" pitchFamily="34" charset="0"/>
                <a:cs typeface="Times New Roman" panose="02020603050405020304" pitchFamily="18" charset="0"/>
              </a:rPr>
              <a:t>These continue to be assessed and monitored for all pupils. Our cross curriculum planning ensures that all pupils practice and generalise their Literacy, Numeracy and Digital skills in all aspects of their school life.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 Box 6"/>
          <p:cNvSpPr txBox="1">
            <a:spLocks noChangeArrowheads="1"/>
          </p:cNvSpPr>
          <p:nvPr/>
        </p:nvSpPr>
        <p:spPr bwMode="auto">
          <a:xfrm>
            <a:off x="2499445" y="3915371"/>
            <a:ext cx="3200399" cy="1788868"/>
          </a:xfrm>
          <a:prstGeom prst="rect">
            <a:avLst/>
          </a:prstGeom>
          <a:solidFill>
            <a:schemeClr val="accent6">
              <a:lumMod val="20000"/>
              <a:lumOff val="80000"/>
            </a:schemeClr>
          </a:solidFill>
          <a:ln w="38100">
            <a:solidFill>
              <a:schemeClr val="tx1"/>
            </a:solidFill>
            <a:miter lim="800000"/>
            <a:headEnd/>
            <a:tailEnd/>
          </a:ln>
        </p:spPr>
        <p:txBody>
          <a:bodyPr rot="0" vert="horz" wrap="square" lIns="91440" tIns="45720" rIns="91440" bIns="45720" anchor="t" anchorCtr="0">
            <a:noAutofit/>
          </a:bodyPr>
          <a:lstStyle/>
          <a:p>
            <a:pPr>
              <a:lnSpc>
                <a:spcPct val="107000"/>
              </a:lnSpc>
              <a:spcAft>
                <a:spcPts val="800"/>
              </a:spcAft>
            </a:pPr>
            <a:r>
              <a:rPr lang="en-GB" sz="1000" b="1" dirty="0" smtClean="0">
                <a:effectLst/>
                <a:latin typeface="Calibri" panose="020F0502020204030204" pitchFamily="34" charset="0"/>
                <a:ea typeface="Calibri" panose="020F0502020204030204" pitchFamily="34" charset="0"/>
                <a:cs typeface="Times New Roman" panose="02020603050405020304" pitchFamily="18" charset="0"/>
              </a:rPr>
              <a:t>Cross Cutting Themes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smtClean="0">
                <a:effectLst/>
                <a:latin typeface="Calibri" panose="020F0502020204030204" pitchFamily="34" charset="0"/>
                <a:ea typeface="Calibri" panose="020F0502020204030204" pitchFamily="34" charset="0"/>
                <a:cs typeface="Times New Roman" panose="02020603050405020304" pitchFamily="18" charset="0"/>
              </a:rPr>
              <a:t>These are incorporated into the termly topics </a:t>
            </a:r>
            <a:r>
              <a:rPr lang="en-GB" sz="1000" dirty="0">
                <a:effectLst/>
                <a:latin typeface="Calibri" panose="020F0502020204030204" pitchFamily="34" charset="0"/>
                <a:ea typeface="Calibri" panose="020F0502020204030204" pitchFamily="34" charset="0"/>
                <a:cs typeface="Times New Roman" panose="02020603050405020304" pitchFamily="18" charset="0"/>
              </a:rPr>
              <a:t>to ensure that all pupils have </a:t>
            </a:r>
            <a:r>
              <a:rPr lang="en-GB" sz="1000" dirty="0" smtClean="0">
                <a:effectLst/>
                <a:latin typeface="Calibri" panose="020F0502020204030204" pitchFamily="34" charset="0"/>
                <a:ea typeface="Calibri" panose="020F0502020204030204" pitchFamily="34" charset="0"/>
                <a:cs typeface="Times New Roman" panose="02020603050405020304" pitchFamily="18" charset="0"/>
              </a:rPr>
              <a:t>access and experience to each theme.  </a:t>
            </a:r>
            <a:r>
              <a:rPr lang="en-GB" sz="1000" dirty="0">
                <a:effectLst/>
                <a:latin typeface="Calibri" panose="020F0502020204030204" pitchFamily="34" charset="0"/>
                <a:ea typeface="Calibri" panose="020F0502020204030204" pitchFamily="34" charset="0"/>
                <a:cs typeface="Times New Roman" panose="02020603050405020304" pitchFamily="18" charset="0"/>
              </a:rPr>
              <a:t>All pupils access these sessions differentiated to their needs in a sensitive and understanding way</a:t>
            </a:r>
            <a:r>
              <a:rPr lang="en-GB" sz="1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GB" sz="1000" dirty="0" smtClean="0">
                <a:latin typeface="Calibri" panose="020F0502020204030204" pitchFamily="34" charset="0"/>
                <a:ea typeface="Calibri" panose="020F0502020204030204" pitchFamily="34" charset="0"/>
                <a:cs typeface="Times New Roman" panose="02020603050405020304" pitchFamily="18" charset="0"/>
              </a:rPr>
              <a:t>T</a:t>
            </a:r>
            <a:r>
              <a:rPr lang="en-GB" sz="1000" dirty="0" smtClean="0">
                <a:effectLst/>
                <a:latin typeface="Calibri" panose="020F0502020204030204" pitchFamily="34" charset="0"/>
                <a:ea typeface="Calibri" panose="020F0502020204030204" pitchFamily="34" charset="0"/>
                <a:cs typeface="Times New Roman" panose="02020603050405020304" pitchFamily="18" charset="0"/>
              </a:rPr>
              <a:t>his is helped by weekly departmental assemblies where activities and topics are covered at an appropriate level for pu</a:t>
            </a:r>
            <a:r>
              <a:rPr lang="en-GB" sz="1000" dirty="0" smtClean="0">
                <a:latin typeface="Calibri" panose="020F0502020204030204" pitchFamily="34" charset="0"/>
                <a:ea typeface="Calibri" panose="020F0502020204030204" pitchFamily="34" charset="0"/>
                <a:cs typeface="Times New Roman" panose="02020603050405020304" pitchFamily="18" charset="0"/>
              </a:rPr>
              <a:t>pils’ age and abilities to support their understanding.  Sensory activities are used to support with this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 Box 7"/>
          <p:cNvSpPr txBox="1">
            <a:spLocks noChangeArrowheads="1"/>
          </p:cNvSpPr>
          <p:nvPr/>
        </p:nvSpPr>
        <p:spPr bwMode="auto">
          <a:xfrm>
            <a:off x="5830161" y="3925316"/>
            <a:ext cx="3779351" cy="1788868"/>
          </a:xfrm>
          <a:prstGeom prst="rect">
            <a:avLst/>
          </a:prstGeom>
          <a:solidFill>
            <a:schemeClr val="accent6">
              <a:lumMod val="20000"/>
              <a:lumOff val="80000"/>
            </a:schemeClr>
          </a:solidFill>
          <a:ln w="38100">
            <a:solidFill>
              <a:schemeClr val="tx1"/>
            </a:solidFill>
            <a:miter lim="800000"/>
            <a:headEnd/>
            <a:tailEnd/>
          </a:ln>
        </p:spPr>
        <p:txBody>
          <a:bodyPr rot="0" vert="horz" wrap="square" lIns="91440" tIns="45720" rIns="91440" bIns="45720" anchor="t" anchorCtr="0">
            <a:noAutofit/>
          </a:bodyPr>
          <a:lstStyle/>
          <a:p>
            <a:pPr>
              <a:lnSpc>
                <a:spcPct val="107000"/>
              </a:lnSpc>
              <a:spcAft>
                <a:spcPts val="800"/>
              </a:spcAft>
            </a:pPr>
            <a:r>
              <a:rPr lang="en-GB" sz="1000" b="1" dirty="0" smtClean="0">
                <a:latin typeface="Calibri" panose="020F0502020204030204" pitchFamily="34" charset="0"/>
                <a:ea typeface="Calibri" panose="020F0502020204030204" pitchFamily="34" charset="0"/>
                <a:cs typeface="Times New Roman" panose="02020603050405020304" pitchFamily="18" charset="0"/>
              </a:rPr>
              <a:t>Assessment and Progression</a:t>
            </a:r>
          </a:p>
          <a:p>
            <a:pPr>
              <a:lnSpc>
                <a:spcPct val="107000"/>
              </a:lnSpc>
              <a:spcAft>
                <a:spcPts val="800"/>
              </a:spcAft>
            </a:pPr>
            <a:r>
              <a:rPr lang="en-GB" sz="1100" dirty="0" smtClean="0">
                <a:effectLst/>
                <a:latin typeface="Calibri" panose="020F0502020204030204" pitchFamily="34" charset="0"/>
                <a:ea typeface="Calibri" panose="020F0502020204030204" pitchFamily="34" charset="0"/>
                <a:cs typeface="Times New Roman" panose="02020603050405020304" pitchFamily="18" charset="0"/>
              </a:rPr>
              <a:t>Staff are continuously assessing pupils progress using a variety of methods.  This enables staff to monitor progress, focus on next steps and problem solve collaboratively with parents and other professionals.  All pupils are baselined using B Squared and there are a range of other assessment tools used in school (e.g. Motional, AET).  All pupils have individual targets that </a:t>
            </a:r>
            <a:r>
              <a:rPr lang="en-GB" sz="1100" dirty="0" smtClean="0">
                <a:latin typeface="Calibri" panose="020F0502020204030204" pitchFamily="34" charset="0"/>
                <a:ea typeface="Calibri" panose="020F0502020204030204" pitchFamily="34" charset="0"/>
                <a:cs typeface="Times New Roman" panose="02020603050405020304" pitchFamily="18" charset="0"/>
              </a:rPr>
              <a:t>inform </a:t>
            </a:r>
            <a:r>
              <a:rPr lang="en-GB" sz="1100" smtClean="0">
                <a:latin typeface="Calibri" panose="020F0502020204030204" pitchFamily="34" charset="0"/>
                <a:ea typeface="Calibri" panose="020F0502020204030204" pitchFamily="34" charset="0"/>
                <a:cs typeface="Times New Roman" panose="02020603050405020304" pitchFamily="18" charset="0"/>
              </a:rPr>
              <a:t>the planning.  </a:t>
            </a: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Text Box 8"/>
          <p:cNvSpPr txBox="1">
            <a:spLocks noChangeArrowheads="1"/>
          </p:cNvSpPr>
          <p:nvPr/>
        </p:nvSpPr>
        <p:spPr bwMode="auto">
          <a:xfrm>
            <a:off x="9809018" y="3925316"/>
            <a:ext cx="2177935" cy="1788868"/>
          </a:xfrm>
          <a:prstGeom prst="rect">
            <a:avLst/>
          </a:prstGeom>
          <a:solidFill>
            <a:schemeClr val="accent6">
              <a:lumMod val="20000"/>
              <a:lumOff val="80000"/>
            </a:schemeClr>
          </a:solidFill>
          <a:ln w="38100">
            <a:solidFill>
              <a:schemeClr val="tx1"/>
            </a:solidFill>
            <a:miter lim="800000"/>
            <a:headEnd/>
            <a:tailEnd/>
          </a:ln>
        </p:spPr>
        <p:txBody>
          <a:bodyPr rot="0" vert="horz" wrap="square" lIns="91440" tIns="45720" rIns="91440" bIns="45720" anchor="t" anchorCtr="0">
            <a:noAutofit/>
          </a:bodyPr>
          <a:lstStyle/>
          <a:p>
            <a:pPr>
              <a:lnSpc>
                <a:spcPct val="107000"/>
              </a:lnSpc>
              <a:spcAft>
                <a:spcPts val="800"/>
              </a:spcAft>
            </a:pPr>
            <a:r>
              <a:rPr lang="en-GB" sz="1000" b="1" dirty="0">
                <a:effectLst/>
                <a:latin typeface="Calibri" panose="020F0502020204030204" pitchFamily="34" charset="0"/>
                <a:ea typeface="Calibri" panose="020F0502020204030204" pitchFamily="34" charset="0"/>
                <a:cs typeface="Times New Roman" panose="02020603050405020304" pitchFamily="18" charset="0"/>
              </a:rPr>
              <a:t>Links to other policies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Assessment and Progression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Teaching and Learning</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Recording and Marking</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LNF, DCF, RSE, </a:t>
            </a:r>
            <a:r>
              <a:rPr lang="en-GB" sz="900" dirty="0" smtClean="0">
                <a:latin typeface="Calibri" panose="020F0502020204030204" pitchFamily="34" charset="0"/>
                <a:ea typeface="Calibri" panose="020F0502020204030204" pitchFamily="34" charset="0"/>
                <a:cs typeface="Times New Roman" panose="02020603050405020304" pitchFamily="18" charset="0"/>
              </a:rPr>
              <a:t>RV</a:t>
            </a:r>
            <a:r>
              <a:rPr lang="en-GB" sz="900" dirty="0" smtClean="0">
                <a:effectLst/>
                <a:latin typeface="Calibri" panose="020F0502020204030204" pitchFamily="34" charset="0"/>
                <a:ea typeface="Calibri" panose="020F0502020204030204" pitchFamily="34" charset="0"/>
                <a:cs typeface="Times New Roman" panose="02020603050405020304" pitchFamily="18" charset="0"/>
              </a:rPr>
              <a:t>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Post 16 Policy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77374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207934" y="111645"/>
            <a:ext cx="3263900" cy="4224020"/>
          </a:xfrm>
          <a:prstGeom prst="rect">
            <a:avLst/>
          </a:prstGeom>
          <a:solidFill>
            <a:schemeClr val="accent6">
              <a:lumMod val="20000"/>
              <a:lumOff val="80000"/>
            </a:schemeClr>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What this means in Park Lane?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3" panose="05040102010807070707" pitchFamily="18" charset="2"/>
              <a:buChar char=""/>
              <a:tabLst>
                <a:tab pos="457200" algn="l"/>
              </a:tabLst>
            </a:pPr>
            <a:r>
              <a:rPr lang="en-GB" sz="800" dirty="0" smtClean="0">
                <a:effectLst/>
                <a:latin typeface="Calibri" panose="020F0502020204030204" pitchFamily="34" charset="0"/>
                <a:ea typeface="Calibri" panose="020F0502020204030204" pitchFamily="34" charset="0"/>
                <a:cs typeface="Times New Roman" panose="02020603050405020304" pitchFamily="18" charset="0"/>
              </a:rPr>
              <a:t>Offering </a:t>
            </a:r>
            <a:r>
              <a:rPr lang="en-GB" sz="800" dirty="0">
                <a:effectLst/>
                <a:latin typeface="Calibri" panose="020F0502020204030204" pitchFamily="34" charset="0"/>
                <a:ea typeface="Calibri" panose="020F0502020204030204" pitchFamily="34" charset="0"/>
                <a:cs typeface="Times New Roman" panose="02020603050405020304" pitchFamily="18" charset="0"/>
              </a:rPr>
              <a:t>access to trustworthy and up to date information such as Newsround to support them in forming views about current issues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3" panose="05040102010807070707" pitchFamily="18" charset="2"/>
              <a:buChar char=""/>
              <a:tabLst>
                <a:tab pos="457200" algn="l"/>
              </a:tabLst>
            </a:pPr>
            <a:r>
              <a:rPr lang="en-GB" sz="800" dirty="0" smtClean="0">
                <a:effectLst/>
                <a:latin typeface="Calibri" panose="020F0502020204030204" pitchFamily="34" charset="0"/>
                <a:ea typeface="Calibri" panose="020F0502020204030204" pitchFamily="34" charset="0"/>
                <a:cs typeface="Times New Roman" panose="02020603050405020304" pitchFamily="18" charset="0"/>
              </a:rPr>
              <a:t>Supporting </a:t>
            </a:r>
            <a:r>
              <a:rPr lang="en-GB" sz="800" dirty="0">
                <a:effectLst/>
                <a:latin typeface="Calibri" panose="020F0502020204030204" pitchFamily="34" charset="0"/>
                <a:ea typeface="Calibri" panose="020F0502020204030204" pitchFamily="34" charset="0"/>
                <a:cs typeface="Times New Roman" panose="02020603050405020304" pitchFamily="18" charset="0"/>
              </a:rPr>
              <a:t>our pupils to engage with issues that arise about our community and world</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3" panose="05040102010807070707" pitchFamily="18" charset="2"/>
              <a:buChar char=""/>
              <a:tabLst>
                <a:tab pos="457200" algn="l"/>
              </a:tabLst>
            </a:pPr>
            <a:r>
              <a:rPr lang="en-GB" sz="800" dirty="0" smtClean="0">
                <a:effectLst/>
                <a:latin typeface="Calibri" panose="020F0502020204030204" pitchFamily="34" charset="0"/>
                <a:ea typeface="Calibri" panose="020F0502020204030204" pitchFamily="34" charset="0"/>
                <a:cs typeface="Times New Roman" panose="02020603050405020304" pitchFamily="18" charset="0"/>
              </a:rPr>
              <a:t>Supporting </a:t>
            </a:r>
            <a:r>
              <a:rPr lang="en-GB" sz="800" dirty="0">
                <a:effectLst/>
                <a:latin typeface="Calibri" panose="020F0502020204030204" pitchFamily="34" charset="0"/>
                <a:ea typeface="Calibri" panose="020F0502020204030204" pitchFamily="34" charset="0"/>
                <a:cs typeface="Times New Roman" panose="02020603050405020304" pitchFamily="18" charset="0"/>
              </a:rPr>
              <a:t>our pupils in understanding (differentiated to their cognitive ability) their human rights and that of others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3" panose="05040102010807070707" pitchFamily="18" charset="2"/>
              <a:buChar char=""/>
              <a:tabLst>
                <a:tab pos="457200" algn="l"/>
              </a:tabLst>
            </a:pPr>
            <a:r>
              <a:rPr lang="en-GB" sz="800" dirty="0" smtClean="0">
                <a:effectLst/>
                <a:latin typeface="Calibri" panose="020F0502020204030204" pitchFamily="34" charset="0"/>
                <a:ea typeface="Calibri" panose="020F0502020204030204" pitchFamily="34" charset="0"/>
                <a:cs typeface="Times New Roman" panose="02020603050405020304" pitchFamily="18" charset="0"/>
              </a:rPr>
              <a:t>Supporting </a:t>
            </a:r>
            <a:r>
              <a:rPr lang="en-GB" sz="800" dirty="0">
                <a:effectLst/>
                <a:latin typeface="Calibri" panose="020F0502020204030204" pitchFamily="34" charset="0"/>
                <a:ea typeface="Calibri" panose="020F0502020204030204" pitchFamily="34" charset="0"/>
                <a:cs typeface="Times New Roman" panose="02020603050405020304" pitchFamily="18" charset="0"/>
              </a:rPr>
              <a:t>our pupils to understand cause and effect when it comes to their own actions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3" panose="05040102010807070707" pitchFamily="18" charset="2"/>
              <a:buChar char=""/>
              <a:tabLst>
                <a:tab pos="457200" algn="l"/>
              </a:tabLst>
            </a:pPr>
            <a:r>
              <a:rPr lang="en-GB" sz="800" dirty="0" smtClean="0">
                <a:effectLst/>
                <a:latin typeface="Calibri" panose="020F0502020204030204" pitchFamily="34" charset="0"/>
                <a:ea typeface="Calibri" panose="020F0502020204030204" pitchFamily="34" charset="0"/>
                <a:cs typeface="Times New Roman" panose="02020603050405020304" pitchFamily="18" charset="0"/>
              </a:rPr>
              <a:t>Supporting </a:t>
            </a:r>
            <a:r>
              <a:rPr lang="en-GB" sz="800" dirty="0">
                <a:effectLst/>
                <a:latin typeface="Calibri" panose="020F0502020204030204" pitchFamily="34" charset="0"/>
                <a:ea typeface="Calibri" panose="020F0502020204030204" pitchFamily="34" charset="0"/>
                <a:cs typeface="Times New Roman" panose="02020603050405020304" pitchFamily="18" charset="0"/>
              </a:rPr>
              <a:t>our pupils to become confident decision makers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3" panose="05040102010807070707" pitchFamily="18" charset="2"/>
              <a:buChar char=""/>
              <a:tabLst>
                <a:tab pos="457200" algn="l"/>
              </a:tabLst>
            </a:pPr>
            <a:r>
              <a:rPr lang="en-GB" sz="800" dirty="0" smtClean="0">
                <a:effectLst/>
                <a:latin typeface="Calibri" panose="020F0502020204030204" pitchFamily="34" charset="0"/>
                <a:ea typeface="Calibri" panose="020F0502020204030204" pitchFamily="34" charset="0"/>
                <a:cs typeface="Times New Roman" panose="02020603050405020304" pitchFamily="18" charset="0"/>
              </a:rPr>
              <a:t>Developing </a:t>
            </a:r>
            <a:r>
              <a:rPr lang="en-GB" sz="800" dirty="0">
                <a:effectLst/>
                <a:latin typeface="Calibri" panose="020F0502020204030204" pitchFamily="34" charset="0"/>
                <a:ea typeface="Calibri" panose="020F0502020204030204" pitchFamily="34" charset="0"/>
                <a:cs typeface="Times New Roman" panose="02020603050405020304" pitchFamily="18" charset="0"/>
              </a:rPr>
              <a:t>pupils experiences, knowledge and understanding about their culture, community, society and the world (both now and in the past)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3" panose="05040102010807070707" pitchFamily="18" charset="2"/>
              <a:buChar char=""/>
              <a:tabLst>
                <a:tab pos="457200" algn="l"/>
              </a:tabLst>
            </a:pPr>
            <a:r>
              <a:rPr lang="en-GB" sz="800" dirty="0" smtClean="0">
                <a:effectLst/>
                <a:latin typeface="Calibri" panose="020F0502020204030204" pitchFamily="34" charset="0"/>
                <a:ea typeface="Calibri" panose="020F0502020204030204" pitchFamily="34" charset="0"/>
                <a:cs typeface="Times New Roman" panose="02020603050405020304" pitchFamily="18" charset="0"/>
              </a:rPr>
              <a:t>Ensuring </a:t>
            </a:r>
            <a:r>
              <a:rPr lang="en-GB" sz="800" dirty="0">
                <a:effectLst/>
                <a:latin typeface="Calibri" panose="020F0502020204030204" pitchFamily="34" charset="0"/>
                <a:ea typeface="Calibri" panose="020F0502020204030204" pitchFamily="34" charset="0"/>
                <a:cs typeface="Times New Roman" panose="02020603050405020304" pitchFamily="18" charset="0"/>
              </a:rPr>
              <a:t>our school is a community where respects is shown to all</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3" panose="05040102010807070707" pitchFamily="18" charset="2"/>
              <a:buChar char=""/>
              <a:tabLst>
                <a:tab pos="457200" algn="l"/>
              </a:tabLst>
            </a:pPr>
            <a:r>
              <a:rPr lang="en-GB" sz="800" dirty="0" smtClean="0">
                <a:effectLst/>
                <a:latin typeface="Calibri" panose="020F0502020204030204" pitchFamily="34" charset="0"/>
                <a:ea typeface="Calibri" panose="020F0502020204030204" pitchFamily="34" charset="0"/>
                <a:cs typeface="Times New Roman" panose="02020603050405020304" pitchFamily="18" charset="0"/>
              </a:rPr>
              <a:t>Celebrating </a:t>
            </a:r>
            <a:r>
              <a:rPr lang="en-GB" sz="800" dirty="0">
                <a:effectLst/>
                <a:latin typeface="Calibri" panose="020F0502020204030204" pitchFamily="34" charset="0"/>
                <a:ea typeface="Calibri" panose="020F0502020204030204" pitchFamily="34" charset="0"/>
                <a:cs typeface="Times New Roman" panose="02020603050405020304" pitchFamily="18" charset="0"/>
              </a:rPr>
              <a:t>the different strengths, needs and abilities of all individuals in our school and wider community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3" panose="05040102010807070707" pitchFamily="18" charset="2"/>
              <a:buChar char=""/>
              <a:tabLst>
                <a:tab pos="457200" algn="l"/>
              </a:tabLst>
            </a:pPr>
            <a:r>
              <a:rPr lang="en-GB" sz="800" dirty="0" smtClean="0">
                <a:effectLst/>
                <a:latin typeface="Calibri" panose="020F0502020204030204" pitchFamily="34" charset="0"/>
                <a:ea typeface="Calibri" panose="020F0502020204030204" pitchFamily="34" charset="0"/>
                <a:cs typeface="Times New Roman" panose="02020603050405020304" pitchFamily="18" charset="0"/>
              </a:rPr>
              <a:t>Supporting </a:t>
            </a:r>
            <a:r>
              <a:rPr lang="en-GB" sz="800" dirty="0">
                <a:effectLst/>
                <a:latin typeface="Calibri" panose="020F0502020204030204" pitchFamily="34" charset="0"/>
                <a:ea typeface="Calibri" panose="020F0502020204030204" pitchFamily="34" charset="0"/>
                <a:cs typeface="Times New Roman" panose="02020603050405020304" pitchFamily="18" charset="0"/>
              </a:rPr>
              <a:t>our pupils to experience,</a:t>
            </a:r>
            <a:r>
              <a:rPr lang="en-GB" sz="1100" b="1" dirty="0">
                <a:effectLst/>
                <a:latin typeface="Calibri" panose="020F0502020204030204" pitchFamily="34" charset="0"/>
                <a:ea typeface="Calibri" panose="020F0502020204030204" pitchFamily="34" charset="0"/>
                <a:cs typeface="Times New Roman" panose="02020603050405020304" pitchFamily="18" charset="0"/>
              </a:rPr>
              <a:t> </a:t>
            </a:r>
            <a:r>
              <a:rPr lang="en-GB" sz="800" dirty="0">
                <a:effectLst/>
                <a:latin typeface="Calibri" panose="020F0502020204030204" pitchFamily="34" charset="0"/>
                <a:ea typeface="Calibri" panose="020F0502020204030204" pitchFamily="34" charset="0"/>
                <a:cs typeface="Times New Roman" panose="02020603050405020304" pitchFamily="18" charset="0"/>
              </a:rPr>
              <a:t>understand and gain knowledge in the importance of looking after our environment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3" name="Text Box 17"/>
          <p:cNvSpPr txBox="1"/>
          <p:nvPr/>
        </p:nvSpPr>
        <p:spPr>
          <a:xfrm>
            <a:off x="486699" y="165678"/>
            <a:ext cx="2706370" cy="283210"/>
          </a:xfrm>
          <a:prstGeom prst="rect">
            <a:avLst/>
          </a:prstGeom>
          <a:solidFill>
            <a:schemeClr val="accent6">
              <a:lumMod val="60000"/>
              <a:lumOff val="40000"/>
            </a:schemeClr>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Ethical and Informed Citizens</a:t>
            </a:r>
          </a:p>
        </p:txBody>
      </p:sp>
      <p:sp>
        <p:nvSpPr>
          <p:cNvPr id="4" name="Text Box 2"/>
          <p:cNvSpPr txBox="1">
            <a:spLocks noChangeArrowheads="1"/>
          </p:cNvSpPr>
          <p:nvPr/>
        </p:nvSpPr>
        <p:spPr bwMode="auto">
          <a:xfrm>
            <a:off x="3657716" y="111645"/>
            <a:ext cx="2532380" cy="4206240"/>
          </a:xfrm>
          <a:prstGeom prst="rect">
            <a:avLst/>
          </a:prstGeom>
          <a:solidFill>
            <a:schemeClr val="accent6">
              <a:lumMod val="20000"/>
              <a:lumOff val="80000"/>
            </a:schemeClr>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en-GB" sz="1100" b="1">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b="1">
                <a:effectLst/>
                <a:latin typeface="Calibri" panose="020F0502020204030204" pitchFamily="34" charset="0"/>
                <a:ea typeface="Calibri" panose="020F0502020204030204" pitchFamily="34" charset="0"/>
                <a:cs typeface="Times New Roman" panose="02020603050405020304" pitchFamily="18" charset="0"/>
              </a:rPr>
              <a:t>What this means to us in Park Lane?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3" panose="05040102010807070707" pitchFamily="18" charset="2"/>
              <a:buChar char=""/>
              <a:tabLst>
                <a:tab pos="457200" algn="l"/>
              </a:tabLst>
            </a:pPr>
            <a:r>
              <a:rPr lang="en-GB" sz="800">
                <a:effectLst/>
                <a:latin typeface="Calibri" panose="020F0502020204030204" pitchFamily="34" charset="0"/>
                <a:ea typeface="Calibri" panose="020F0502020204030204" pitchFamily="34" charset="0"/>
                <a:cs typeface="Times New Roman" panose="02020603050405020304" pitchFamily="18" charset="0"/>
              </a:rPr>
              <a:t>Building positive relationships is the key to all that we do at Park Lane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3" panose="05040102010807070707" pitchFamily="18" charset="2"/>
              <a:buChar char=""/>
              <a:tabLst>
                <a:tab pos="457200" algn="l"/>
              </a:tabLst>
            </a:pPr>
            <a:r>
              <a:rPr lang="en-GB" sz="800">
                <a:effectLst/>
                <a:latin typeface="Calibri" panose="020F0502020204030204" pitchFamily="34" charset="0"/>
                <a:ea typeface="Calibri" panose="020F0502020204030204" pitchFamily="34" charset="0"/>
                <a:cs typeface="Times New Roman" panose="02020603050405020304" pitchFamily="18" charset="0"/>
              </a:rPr>
              <a:t>Emotional well-being is considered as important as academic attainment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3" panose="05040102010807070707" pitchFamily="18" charset="2"/>
              <a:buChar char=""/>
              <a:tabLst>
                <a:tab pos="457200" algn="l"/>
              </a:tabLst>
            </a:pPr>
            <a:r>
              <a:rPr lang="en-GB" sz="800">
                <a:effectLst/>
                <a:latin typeface="Calibri" panose="020F0502020204030204" pitchFamily="34" charset="0"/>
                <a:ea typeface="Calibri" panose="020F0502020204030204" pitchFamily="34" charset="0"/>
                <a:cs typeface="Times New Roman" panose="02020603050405020304" pitchFamily="18" charset="0"/>
              </a:rPr>
              <a:t>Confidence, resilience, empathy and values are taught at the pupils’ level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3" panose="05040102010807070707" pitchFamily="18" charset="2"/>
              <a:buChar char=""/>
              <a:tabLst>
                <a:tab pos="457200" algn="l"/>
              </a:tabLst>
            </a:pPr>
            <a:r>
              <a:rPr lang="en-GB" sz="800">
                <a:effectLst/>
                <a:latin typeface="Calibri" panose="020F0502020204030204" pitchFamily="34" charset="0"/>
                <a:ea typeface="Calibri" panose="020F0502020204030204" pitchFamily="34" charset="0"/>
                <a:cs typeface="Times New Roman" panose="02020603050405020304" pitchFamily="18" charset="0"/>
              </a:rPr>
              <a:t>Collaboration with necessary professionals to ensure all pupils are accessing physical activity sessions at their level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3" panose="05040102010807070707" pitchFamily="18" charset="2"/>
              <a:buChar char=""/>
              <a:tabLst>
                <a:tab pos="457200" algn="l"/>
              </a:tabLst>
            </a:pPr>
            <a:r>
              <a:rPr lang="en-GB" sz="800">
                <a:effectLst/>
                <a:latin typeface="Calibri" panose="020F0502020204030204" pitchFamily="34" charset="0"/>
                <a:ea typeface="Calibri" panose="020F0502020204030204" pitchFamily="34" charset="0"/>
                <a:cs typeface="Times New Roman" panose="02020603050405020304" pitchFamily="18" charset="0"/>
              </a:rPr>
              <a:t>Trust, mutual respect and the skills to build</a:t>
            </a:r>
            <a:r>
              <a:rPr lang="en-GB" sz="1100">
                <a:effectLst/>
                <a:latin typeface="Calibri" panose="020F0502020204030204" pitchFamily="34" charset="0"/>
                <a:ea typeface="Calibri" panose="020F0502020204030204" pitchFamily="34" charset="0"/>
                <a:cs typeface="Times New Roman" panose="02020603050405020304" pitchFamily="18" charset="0"/>
              </a:rPr>
              <a:t> </a:t>
            </a:r>
            <a:r>
              <a:rPr lang="en-GB" sz="800">
                <a:effectLst/>
                <a:latin typeface="Calibri" panose="020F0502020204030204" pitchFamily="34" charset="0"/>
                <a:ea typeface="Calibri" panose="020F0502020204030204" pitchFamily="34" charset="0"/>
                <a:cs typeface="Times New Roman" panose="02020603050405020304" pitchFamily="18" charset="0"/>
              </a:rPr>
              <a:t>friendships and relationships taught and nurtured with all of our pupils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3" panose="05040102010807070707" pitchFamily="18" charset="2"/>
              <a:buChar char=""/>
              <a:tabLst>
                <a:tab pos="457200" algn="l"/>
              </a:tabLst>
            </a:pPr>
            <a:r>
              <a:rPr lang="en-GB" sz="800">
                <a:effectLst/>
                <a:latin typeface="Calibri" panose="020F0502020204030204" pitchFamily="34" charset="0"/>
                <a:ea typeface="Calibri" panose="020F0502020204030204" pitchFamily="34" charset="0"/>
                <a:cs typeface="Times New Roman" panose="02020603050405020304" pitchFamily="18" charset="0"/>
              </a:rPr>
              <a:t>Independence and self-care skills taught at the pupils level with collaboration with families and external agencies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3" panose="05040102010807070707" pitchFamily="18" charset="2"/>
              <a:buChar char=""/>
              <a:tabLst>
                <a:tab pos="457200" algn="l"/>
              </a:tabLst>
            </a:pPr>
            <a:r>
              <a:rPr lang="en-GB" sz="800">
                <a:effectLst/>
                <a:latin typeface="Calibri" panose="020F0502020204030204" pitchFamily="34" charset="0"/>
                <a:ea typeface="Calibri" panose="020F0502020204030204" pitchFamily="34" charset="0"/>
                <a:cs typeface="Times New Roman" panose="02020603050405020304" pitchFamily="18" charset="0"/>
              </a:rPr>
              <a:t>Person Centred Approach in all that we do</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3" panose="05040102010807070707" pitchFamily="18" charset="2"/>
              <a:buChar char=""/>
              <a:tabLst>
                <a:tab pos="457200" algn="l"/>
              </a:tabLst>
            </a:pPr>
            <a:r>
              <a:rPr lang="en-GB" sz="800">
                <a:effectLst/>
                <a:latin typeface="Calibri" panose="020F0502020204030204" pitchFamily="34" charset="0"/>
                <a:ea typeface="Calibri" panose="020F0502020204030204" pitchFamily="34" charset="0"/>
                <a:cs typeface="Times New Roman" panose="02020603050405020304" pitchFamily="18" charset="0"/>
              </a:rPr>
              <a:t>Safety, relationships, healthy living and well-being incorporated into every aspect of the curriculum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5" name="Text Box 2"/>
          <p:cNvSpPr txBox="1">
            <a:spLocks noChangeArrowheads="1"/>
          </p:cNvSpPr>
          <p:nvPr/>
        </p:nvSpPr>
        <p:spPr bwMode="auto">
          <a:xfrm>
            <a:off x="6317789" y="111645"/>
            <a:ext cx="2335760" cy="4206240"/>
          </a:xfrm>
          <a:prstGeom prst="rect">
            <a:avLst/>
          </a:prstGeom>
          <a:solidFill>
            <a:schemeClr val="accent6">
              <a:lumMod val="20000"/>
              <a:lumOff val="80000"/>
            </a:schemeClr>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What this means in Park Lane?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3" panose="05040102010807070707" pitchFamily="18" charset="2"/>
              <a:buChar char=""/>
              <a:tabLst>
                <a:tab pos="457200" algn="l"/>
              </a:tabLst>
            </a:pPr>
            <a:r>
              <a:rPr lang="en-GB" sz="800" dirty="0">
                <a:effectLst/>
                <a:latin typeface="Calibri" panose="020F0502020204030204" pitchFamily="34" charset="0"/>
                <a:ea typeface="Calibri" panose="020F0502020204030204" pitchFamily="34" charset="0"/>
                <a:cs typeface="Times New Roman" panose="02020603050405020304" pitchFamily="18" charset="0"/>
              </a:rPr>
              <a:t>High standards and high expectations for all pupils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3" panose="05040102010807070707" pitchFamily="18" charset="2"/>
              <a:buChar char=""/>
              <a:tabLst>
                <a:tab pos="457200" algn="l"/>
              </a:tabLst>
            </a:pPr>
            <a:r>
              <a:rPr lang="en-GB" sz="800" dirty="0">
                <a:effectLst/>
                <a:latin typeface="Calibri" panose="020F0502020204030204" pitchFamily="34" charset="0"/>
                <a:ea typeface="Calibri" panose="020F0502020204030204" pitchFamily="34" charset="0"/>
                <a:cs typeface="Times New Roman" panose="02020603050405020304" pitchFamily="18" charset="0"/>
              </a:rPr>
              <a:t>Ambitious targets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3" panose="05040102010807070707" pitchFamily="18" charset="2"/>
              <a:buChar char=""/>
              <a:tabLst>
                <a:tab pos="457200" algn="l"/>
              </a:tabLst>
            </a:pPr>
            <a:r>
              <a:rPr lang="en-GB" sz="800" dirty="0">
                <a:effectLst/>
                <a:latin typeface="Calibri" panose="020F0502020204030204" pitchFamily="34" charset="0"/>
                <a:ea typeface="Calibri" panose="020F0502020204030204" pitchFamily="34" charset="0"/>
                <a:cs typeface="Times New Roman" panose="02020603050405020304" pitchFamily="18" charset="0"/>
              </a:rPr>
              <a:t>Generalising </a:t>
            </a:r>
            <a:r>
              <a:rPr lang="en-GB" sz="800" dirty="0" smtClean="0">
                <a:effectLst/>
                <a:latin typeface="Calibri" panose="020F0502020204030204" pitchFamily="34" charset="0"/>
                <a:ea typeface="Calibri" panose="020F0502020204030204" pitchFamily="34" charset="0"/>
                <a:cs typeface="Times New Roman" panose="02020603050405020304" pitchFamily="18" charset="0"/>
              </a:rPr>
              <a:t>skills to different situations and locations is a key factor in our curriculum</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3" panose="05040102010807070707" pitchFamily="18" charset="2"/>
              <a:buChar char=""/>
              <a:tabLst>
                <a:tab pos="457200" algn="l"/>
              </a:tabLst>
            </a:pPr>
            <a:r>
              <a:rPr lang="en-GB" sz="800" dirty="0">
                <a:effectLst/>
                <a:latin typeface="Calibri" panose="020F0502020204030204" pitchFamily="34" charset="0"/>
                <a:ea typeface="Calibri" panose="020F0502020204030204" pitchFamily="34" charset="0"/>
                <a:cs typeface="Times New Roman" panose="02020603050405020304" pitchFamily="18" charset="0"/>
              </a:rPr>
              <a:t>Problem </a:t>
            </a:r>
            <a:r>
              <a:rPr lang="en-GB" sz="800" dirty="0" smtClean="0">
                <a:effectLst/>
                <a:latin typeface="Calibri" panose="020F0502020204030204" pitchFamily="34" charset="0"/>
                <a:ea typeface="Calibri" panose="020F0502020204030204" pitchFamily="34" charset="0"/>
                <a:cs typeface="Times New Roman" panose="02020603050405020304" pitchFamily="18" charset="0"/>
              </a:rPr>
              <a:t>solving is an essential skill to develop in all our learners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3" panose="05040102010807070707" pitchFamily="18" charset="2"/>
              <a:buChar char=""/>
              <a:tabLst>
                <a:tab pos="457200" algn="l"/>
              </a:tabLst>
            </a:pPr>
            <a:r>
              <a:rPr lang="en-GB" sz="800" dirty="0">
                <a:effectLst/>
                <a:latin typeface="Calibri" panose="020F0502020204030204" pitchFamily="34" charset="0"/>
                <a:ea typeface="Calibri" panose="020F0502020204030204" pitchFamily="34" charset="0"/>
                <a:cs typeface="Times New Roman" panose="02020603050405020304" pitchFamily="18" charset="0"/>
              </a:rPr>
              <a:t>Communication – </a:t>
            </a:r>
            <a:r>
              <a:rPr lang="en-GB" sz="800" dirty="0" smtClean="0">
                <a:effectLst/>
                <a:latin typeface="Calibri" panose="020F0502020204030204" pitchFamily="34" charset="0"/>
                <a:ea typeface="Calibri" panose="020F0502020204030204" pitchFamily="34" charset="0"/>
                <a:cs typeface="Times New Roman" panose="02020603050405020304" pitchFamily="18" charset="0"/>
              </a:rPr>
              <a:t>‘Total </a:t>
            </a:r>
            <a:r>
              <a:rPr lang="en-GB" sz="800" dirty="0">
                <a:effectLst/>
                <a:latin typeface="Calibri" panose="020F0502020204030204" pitchFamily="34" charset="0"/>
                <a:ea typeface="Calibri" panose="020F0502020204030204" pitchFamily="34" charset="0"/>
                <a:cs typeface="Times New Roman" panose="02020603050405020304" pitchFamily="18" charset="0"/>
              </a:rPr>
              <a:t>Communication </a:t>
            </a:r>
            <a:r>
              <a:rPr lang="en-GB" sz="800" dirty="0" smtClean="0">
                <a:effectLst/>
                <a:latin typeface="Calibri" panose="020F0502020204030204" pitchFamily="34" charset="0"/>
                <a:ea typeface="Calibri" panose="020F0502020204030204" pitchFamily="34" charset="0"/>
                <a:cs typeface="Times New Roman" panose="02020603050405020304" pitchFamily="18" charset="0"/>
              </a:rPr>
              <a:t>Approach’ is used across the school</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3" panose="05040102010807070707" pitchFamily="18" charset="2"/>
              <a:buChar char=""/>
              <a:tabLst>
                <a:tab pos="457200" algn="l"/>
              </a:tabLst>
            </a:pPr>
            <a:r>
              <a:rPr lang="en-GB" sz="800" dirty="0">
                <a:effectLst/>
                <a:latin typeface="Calibri" panose="020F0502020204030204" pitchFamily="34" charset="0"/>
                <a:ea typeface="Calibri" panose="020F0502020204030204" pitchFamily="34" charset="0"/>
                <a:cs typeface="Times New Roman" panose="02020603050405020304" pitchFamily="18" charset="0"/>
              </a:rPr>
              <a:t>Digital Technologies used across the curriculum </a:t>
            </a:r>
            <a:r>
              <a:rPr lang="en-GB" sz="800" dirty="0" smtClean="0">
                <a:latin typeface="Calibri" panose="020F0502020204030204" pitchFamily="34" charset="0"/>
                <a:ea typeface="Calibri" panose="020F0502020204030204" pitchFamily="34" charset="0"/>
                <a:cs typeface="Times New Roman" panose="02020603050405020304" pitchFamily="18" charset="0"/>
              </a:rPr>
              <a:t>at a</a:t>
            </a:r>
            <a:r>
              <a:rPr lang="en-GB" sz="800" dirty="0" smtClean="0">
                <a:effectLst/>
                <a:latin typeface="Calibri" panose="020F0502020204030204" pitchFamily="34" charset="0"/>
                <a:ea typeface="Calibri" panose="020F0502020204030204" pitchFamily="34" charset="0"/>
                <a:cs typeface="Times New Roman" panose="02020603050405020304" pitchFamily="18" charset="0"/>
              </a:rPr>
              <a:t>ll levels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3" panose="05040102010807070707" pitchFamily="18" charset="2"/>
              <a:buChar char=""/>
              <a:tabLst>
                <a:tab pos="457200" algn="l"/>
              </a:tabLst>
            </a:pPr>
            <a:r>
              <a:rPr lang="en-GB" sz="800" dirty="0">
                <a:effectLst/>
                <a:latin typeface="Calibri" panose="020F0502020204030204" pitchFamily="34" charset="0"/>
                <a:ea typeface="Calibri" panose="020F0502020204030204" pitchFamily="34" charset="0"/>
                <a:cs typeface="Times New Roman" panose="02020603050405020304" pitchFamily="18" charset="0"/>
              </a:rPr>
              <a:t>Mathematical and literacy skills linked to suitable </a:t>
            </a:r>
            <a:r>
              <a:rPr lang="en-GB" sz="800" dirty="0" smtClean="0">
                <a:effectLst/>
                <a:latin typeface="Calibri" panose="020F0502020204030204" pitchFamily="34" charset="0"/>
                <a:ea typeface="Calibri" panose="020F0502020204030204" pitchFamily="34" charset="0"/>
                <a:cs typeface="Times New Roman" panose="02020603050405020304" pitchFamily="18" charset="0"/>
              </a:rPr>
              <a:t>contexts.  These are taught cross curricular and linked to our termly themes.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3" panose="05040102010807070707" pitchFamily="18" charset="2"/>
              <a:buChar char=""/>
              <a:tabLst>
                <a:tab pos="457200" algn="l"/>
              </a:tabLst>
            </a:pPr>
            <a:r>
              <a:rPr lang="en-GB" sz="800" dirty="0">
                <a:effectLst/>
                <a:latin typeface="Calibri" panose="020F0502020204030204" pitchFamily="34" charset="0"/>
                <a:ea typeface="Calibri" panose="020F0502020204030204" pitchFamily="34" charset="0"/>
                <a:cs typeface="Times New Roman" panose="02020603050405020304" pitchFamily="18" charset="0"/>
              </a:rPr>
              <a:t>Celebrate </a:t>
            </a:r>
            <a:r>
              <a:rPr lang="en-GB" sz="800" dirty="0" smtClean="0">
                <a:effectLst/>
                <a:latin typeface="Calibri" panose="020F0502020204030204" pitchFamily="34" charset="0"/>
                <a:ea typeface="Calibri" panose="020F0502020204030204" pitchFamily="34" charset="0"/>
                <a:cs typeface="Times New Roman" panose="02020603050405020304" pitchFamily="18" charset="0"/>
              </a:rPr>
              <a:t>progression at all levels and with all individuals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3" panose="05040102010807070707" pitchFamily="18" charset="2"/>
              <a:buChar char=""/>
              <a:tabLst>
                <a:tab pos="457200" algn="l"/>
              </a:tabLst>
            </a:pPr>
            <a:r>
              <a:rPr lang="en-GB" sz="800" dirty="0">
                <a:effectLst/>
                <a:latin typeface="Calibri" panose="020F0502020204030204" pitchFamily="34" charset="0"/>
                <a:ea typeface="Calibri" panose="020F0502020204030204" pitchFamily="34" charset="0"/>
                <a:cs typeface="Times New Roman" panose="02020603050405020304" pitchFamily="18" charset="0"/>
              </a:rPr>
              <a:t>Independent </a:t>
            </a:r>
            <a:r>
              <a:rPr lang="en-GB" sz="800" dirty="0" smtClean="0">
                <a:effectLst/>
                <a:latin typeface="Calibri" panose="020F0502020204030204" pitchFamily="34" charset="0"/>
                <a:ea typeface="Calibri" panose="020F0502020204030204" pitchFamily="34" charset="0"/>
                <a:cs typeface="Times New Roman" panose="02020603050405020304" pitchFamily="18" charset="0"/>
              </a:rPr>
              <a:t>working encouraged in all classes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6" name="Text Box 2"/>
          <p:cNvSpPr txBox="1">
            <a:spLocks noChangeArrowheads="1"/>
          </p:cNvSpPr>
          <p:nvPr/>
        </p:nvSpPr>
        <p:spPr bwMode="auto">
          <a:xfrm>
            <a:off x="8753648" y="111645"/>
            <a:ext cx="3271982" cy="4224020"/>
          </a:xfrm>
          <a:prstGeom prst="rect">
            <a:avLst/>
          </a:prstGeom>
          <a:solidFill>
            <a:schemeClr val="accent6">
              <a:lumMod val="20000"/>
              <a:lumOff val="80000"/>
            </a:schemeClr>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What this means in Park Lane?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3" panose="05040102010807070707" pitchFamily="18" charset="2"/>
              <a:buChar char=""/>
              <a:tabLst>
                <a:tab pos="457200" algn="l"/>
              </a:tabLst>
            </a:pPr>
            <a:r>
              <a:rPr lang="en-GB" sz="800" dirty="0" smtClean="0">
                <a:effectLst/>
                <a:latin typeface="Calibri" panose="020F0502020204030204" pitchFamily="34" charset="0"/>
                <a:ea typeface="Calibri" panose="020F0502020204030204" pitchFamily="34" charset="0"/>
                <a:cs typeface="Times New Roman" panose="02020603050405020304" pitchFamily="18" charset="0"/>
              </a:rPr>
              <a:t>Developing </a:t>
            </a:r>
            <a:r>
              <a:rPr lang="en-GB" sz="800" dirty="0">
                <a:effectLst/>
                <a:latin typeface="Calibri" panose="020F0502020204030204" pitchFamily="34" charset="0"/>
                <a:ea typeface="Calibri" panose="020F0502020204030204" pitchFamily="34" charset="0"/>
                <a:cs typeface="Times New Roman" panose="02020603050405020304" pitchFamily="18" charset="0"/>
              </a:rPr>
              <a:t>the skills in our pupils to support them to think creatively.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3" panose="05040102010807070707" pitchFamily="18" charset="2"/>
              <a:buChar char=""/>
              <a:tabLst>
                <a:tab pos="457200" algn="l"/>
              </a:tabLst>
            </a:pPr>
            <a:r>
              <a:rPr lang="en-GB" sz="800" dirty="0">
                <a:effectLst/>
                <a:latin typeface="Calibri" panose="020F0502020204030204" pitchFamily="34" charset="0"/>
                <a:ea typeface="Calibri" panose="020F0502020204030204" pitchFamily="34" charset="0"/>
                <a:cs typeface="Times New Roman" panose="02020603050405020304" pitchFamily="18" charset="0"/>
              </a:rPr>
              <a:t>Pupils’ own creations and work celebrated at all levels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3" panose="05040102010807070707" pitchFamily="18" charset="2"/>
              <a:buChar char=""/>
              <a:tabLst>
                <a:tab pos="457200" algn="l"/>
              </a:tabLst>
            </a:pPr>
            <a:r>
              <a:rPr lang="en-GB" sz="800" dirty="0">
                <a:effectLst/>
                <a:latin typeface="Calibri" panose="020F0502020204030204" pitchFamily="34" charset="0"/>
                <a:ea typeface="Calibri" panose="020F0502020204030204" pitchFamily="34" charset="0"/>
                <a:cs typeface="Times New Roman" panose="02020603050405020304" pitchFamily="18" charset="0"/>
              </a:rPr>
              <a:t>Problem solving developed across all strands – pupils encouraged to think creatively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3" panose="05040102010807070707" pitchFamily="18" charset="2"/>
              <a:buChar char=""/>
              <a:tabLst>
                <a:tab pos="457200" algn="l"/>
              </a:tabLst>
            </a:pPr>
            <a:r>
              <a:rPr lang="en-GB" sz="800" dirty="0">
                <a:effectLst/>
                <a:latin typeface="Calibri" panose="020F0502020204030204" pitchFamily="34" charset="0"/>
                <a:ea typeface="Calibri" panose="020F0502020204030204" pitchFamily="34" charset="0"/>
                <a:cs typeface="Times New Roman" panose="02020603050405020304" pitchFamily="18" charset="0"/>
              </a:rPr>
              <a:t>Pupils encouraged to take risks in order to reach their full potential</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3" panose="05040102010807070707" pitchFamily="18" charset="2"/>
              <a:buChar char=""/>
              <a:tabLst>
                <a:tab pos="457200" algn="l"/>
              </a:tabLst>
            </a:pPr>
            <a:r>
              <a:rPr lang="en-GB" sz="800" dirty="0" smtClean="0">
                <a:effectLst/>
                <a:latin typeface="Calibri" panose="020F0502020204030204" pitchFamily="34" charset="0"/>
                <a:ea typeface="Calibri" panose="020F0502020204030204" pitchFamily="34" charset="0"/>
                <a:cs typeface="Times New Roman" panose="02020603050405020304" pitchFamily="18" charset="0"/>
              </a:rPr>
              <a:t>Exploring </a:t>
            </a:r>
            <a:r>
              <a:rPr lang="en-GB" sz="800" dirty="0">
                <a:effectLst/>
                <a:latin typeface="Calibri" panose="020F0502020204030204" pitchFamily="34" charset="0"/>
                <a:ea typeface="Calibri" panose="020F0502020204030204" pitchFamily="34" charset="0"/>
                <a:cs typeface="Times New Roman" panose="02020603050405020304" pitchFamily="18" charset="0"/>
              </a:rPr>
              <a:t>different means to express ideas and emotions e.g. music, art and movement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3" panose="05040102010807070707" pitchFamily="18" charset="2"/>
              <a:buChar char=""/>
              <a:tabLst>
                <a:tab pos="457200" algn="l"/>
              </a:tabLst>
            </a:pPr>
            <a:r>
              <a:rPr lang="en-GB" sz="800" smtClean="0">
                <a:effectLst/>
                <a:latin typeface="Calibri" panose="020F0502020204030204" pitchFamily="34" charset="0"/>
                <a:ea typeface="Calibri" panose="020F0502020204030204" pitchFamily="34" charset="0"/>
                <a:cs typeface="Times New Roman" panose="02020603050405020304" pitchFamily="18" charset="0"/>
              </a:rPr>
              <a:t>Encouraging </a:t>
            </a:r>
            <a:r>
              <a:rPr lang="en-GB" sz="800" dirty="0">
                <a:effectLst/>
                <a:latin typeface="Calibri" panose="020F0502020204030204" pitchFamily="34" charset="0"/>
                <a:ea typeface="Calibri" panose="020F0502020204030204" pitchFamily="34" charset="0"/>
                <a:cs typeface="Times New Roman" panose="02020603050405020304" pitchFamily="18" charset="0"/>
              </a:rPr>
              <a:t>our pupils to take all opportunities that they are offered and ensure that we are offering them a wide range of experiences throughout their time in our school</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8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 Box 15"/>
          <p:cNvSpPr txBox="1"/>
          <p:nvPr/>
        </p:nvSpPr>
        <p:spPr>
          <a:xfrm>
            <a:off x="3861666" y="165678"/>
            <a:ext cx="2066290" cy="283210"/>
          </a:xfrm>
          <a:prstGeom prst="rect">
            <a:avLst/>
          </a:prstGeom>
          <a:solidFill>
            <a:schemeClr val="accent6">
              <a:lumMod val="60000"/>
              <a:lumOff val="40000"/>
            </a:schemeClr>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Healthy and Confident Learners</a:t>
            </a:r>
          </a:p>
        </p:txBody>
      </p:sp>
      <p:sp>
        <p:nvSpPr>
          <p:cNvPr id="8" name="Text Box 12"/>
          <p:cNvSpPr txBox="1"/>
          <p:nvPr/>
        </p:nvSpPr>
        <p:spPr>
          <a:xfrm>
            <a:off x="6417888" y="165678"/>
            <a:ext cx="2116051" cy="283210"/>
          </a:xfrm>
          <a:prstGeom prst="rect">
            <a:avLst/>
          </a:prstGeom>
          <a:solidFill>
            <a:schemeClr val="accent6">
              <a:lumMod val="60000"/>
              <a:lumOff val="40000"/>
            </a:schemeClr>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Ambitious and Capable Learners</a:t>
            </a:r>
          </a:p>
        </p:txBody>
      </p:sp>
      <p:sp>
        <p:nvSpPr>
          <p:cNvPr id="9" name="Text Box 19"/>
          <p:cNvSpPr txBox="1"/>
          <p:nvPr/>
        </p:nvSpPr>
        <p:spPr>
          <a:xfrm>
            <a:off x="9040495" y="165678"/>
            <a:ext cx="2706370" cy="283210"/>
          </a:xfrm>
          <a:prstGeom prst="rect">
            <a:avLst/>
          </a:prstGeom>
          <a:solidFill>
            <a:schemeClr val="accent6">
              <a:lumMod val="60000"/>
              <a:lumOff val="40000"/>
            </a:schemeClr>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Enterprising and Creative Contributors</a:t>
            </a:r>
          </a:p>
        </p:txBody>
      </p:sp>
      <p:sp>
        <p:nvSpPr>
          <p:cNvPr id="10" name="Rounded Rectangle 9"/>
          <p:cNvSpPr/>
          <p:nvPr/>
        </p:nvSpPr>
        <p:spPr>
          <a:xfrm>
            <a:off x="471055" y="4492740"/>
            <a:ext cx="3494116" cy="2174067"/>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1" name="Text Box 2"/>
          <p:cNvSpPr txBox="1">
            <a:spLocks noChangeArrowheads="1"/>
          </p:cNvSpPr>
          <p:nvPr/>
        </p:nvSpPr>
        <p:spPr bwMode="auto">
          <a:xfrm>
            <a:off x="842674" y="4696401"/>
            <a:ext cx="2815042" cy="177090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en-GB" sz="1400" dirty="0" smtClean="0">
                <a:effectLst/>
                <a:latin typeface="Calibri" panose="020F0502020204030204" pitchFamily="34" charset="0"/>
                <a:ea typeface="Calibri" panose="020F0502020204030204" pitchFamily="34" charset="0"/>
                <a:cs typeface="Times New Roman" panose="02020603050405020304" pitchFamily="18" charset="0"/>
              </a:rPr>
              <a:t>The 4 </a:t>
            </a:r>
            <a:r>
              <a:rPr lang="en-GB" sz="1400" dirty="0">
                <a:effectLst/>
                <a:latin typeface="Calibri" panose="020F0502020204030204" pitchFamily="34" charset="0"/>
                <a:ea typeface="Calibri" panose="020F0502020204030204" pitchFamily="34" charset="0"/>
                <a:cs typeface="Times New Roman" panose="02020603050405020304" pitchFamily="18" charset="0"/>
              </a:rPr>
              <a:t>Purposes </a:t>
            </a:r>
            <a:r>
              <a:rPr lang="en-GB" sz="1400" dirty="0" smtClean="0">
                <a:effectLst/>
                <a:latin typeface="Calibri" panose="020F0502020204030204" pitchFamily="34" charset="0"/>
                <a:ea typeface="Calibri" panose="020F0502020204030204" pitchFamily="34" charset="0"/>
                <a:cs typeface="Times New Roman" panose="02020603050405020304" pitchFamily="18" charset="0"/>
              </a:rPr>
              <a:t>influences </a:t>
            </a:r>
            <a:r>
              <a:rPr lang="en-GB" sz="1400" dirty="0">
                <a:effectLst/>
                <a:latin typeface="Calibri" panose="020F0502020204030204" pitchFamily="34" charset="0"/>
                <a:ea typeface="Calibri" panose="020F0502020204030204" pitchFamily="34" charset="0"/>
                <a:cs typeface="Times New Roman" panose="02020603050405020304" pitchFamily="18" charset="0"/>
              </a:rPr>
              <a:t>and </a:t>
            </a:r>
            <a:r>
              <a:rPr lang="en-GB" sz="1400" dirty="0" smtClean="0">
                <a:effectLst/>
                <a:latin typeface="Calibri" panose="020F0502020204030204" pitchFamily="34" charset="0"/>
                <a:ea typeface="Calibri" panose="020F0502020204030204" pitchFamily="34" charset="0"/>
                <a:cs typeface="Times New Roman" panose="02020603050405020304" pitchFamily="18" charset="0"/>
              </a:rPr>
              <a:t>impacts </a:t>
            </a:r>
            <a:r>
              <a:rPr lang="en-GB" sz="1400" dirty="0">
                <a:effectLst/>
                <a:latin typeface="Calibri" panose="020F0502020204030204" pitchFamily="34" charset="0"/>
                <a:ea typeface="Calibri" panose="020F0502020204030204" pitchFamily="34" charset="0"/>
                <a:cs typeface="Times New Roman" panose="02020603050405020304" pitchFamily="18" charset="0"/>
              </a:rPr>
              <a:t>all that we do </a:t>
            </a:r>
            <a:r>
              <a:rPr lang="en-GB" sz="1400" dirty="0" smtClean="0">
                <a:effectLst/>
                <a:latin typeface="Calibri" panose="020F0502020204030204" pitchFamily="34" charset="0"/>
                <a:ea typeface="Calibri" panose="020F0502020204030204" pitchFamily="34" charset="0"/>
                <a:cs typeface="Times New Roman" panose="02020603050405020304" pitchFamily="18" charset="0"/>
              </a:rPr>
              <a:t>with our pupils in </a:t>
            </a:r>
            <a:r>
              <a:rPr lang="en-GB" sz="1400" dirty="0">
                <a:effectLst/>
                <a:latin typeface="Calibri" panose="020F0502020204030204" pitchFamily="34" charset="0"/>
                <a:ea typeface="Calibri" panose="020F0502020204030204" pitchFamily="34" charset="0"/>
                <a:cs typeface="Times New Roman" panose="02020603050405020304" pitchFamily="18" charset="0"/>
              </a:rPr>
              <a:t>Park Lane.</a:t>
            </a:r>
          </a:p>
          <a:p>
            <a:pPr>
              <a:lnSpc>
                <a:spcPct val="107000"/>
              </a:lnSpc>
              <a:spcAft>
                <a:spcPts val="800"/>
              </a:spcAft>
            </a:pPr>
            <a:r>
              <a:rPr lang="en-GB" sz="1400" dirty="0" smtClean="0">
                <a:effectLst/>
                <a:latin typeface="Calibri" panose="020F0502020204030204" pitchFamily="34" charset="0"/>
                <a:ea typeface="Calibri" panose="020F0502020204030204" pitchFamily="34" charset="0"/>
                <a:cs typeface="Times New Roman" panose="02020603050405020304" pitchFamily="18" charset="0"/>
              </a:rPr>
              <a:t>6 </a:t>
            </a:r>
            <a:r>
              <a:rPr lang="en-GB" sz="1400" dirty="0">
                <a:effectLst/>
                <a:latin typeface="Calibri" panose="020F0502020204030204" pitchFamily="34" charset="0"/>
                <a:ea typeface="Calibri" panose="020F0502020204030204" pitchFamily="34" charset="0"/>
                <a:cs typeface="Times New Roman" panose="02020603050405020304" pitchFamily="18" charset="0"/>
              </a:rPr>
              <a:t>Areas of Learning and Experiences – cross curriculum ensuring pupils access the skills and experiences from each Area.  </a:t>
            </a:r>
          </a:p>
        </p:txBody>
      </p:sp>
      <p:sp>
        <p:nvSpPr>
          <p:cNvPr id="12" name="Text Box 2"/>
          <p:cNvSpPr txBox="1">
            <a:spLocks noChangeArrowheads="1"/>
          </p:cNvSpPr>
          <p:nvPr/>
        </p:nvSpPr>
        <p:spPr bwMode="auto">
          <a:xfrm>
            <a:off x="8113337" y="4492740"/>
            <a:ext cx="3482917" cy="2232256"/>
          </a:xfrm>
          <a:prstGeom prst="rect">
            <a:avLst/>
          </a:prstGeom>
          <a:solidFill>
            <a:schemeClr val="accent6">
              <a:lumMod val="60000"/>
              <a:lumOff val="40000"/>
            </a:schemeClr>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Language, Literacy and </a:t>
            </a:r>
            <a:r>
              <a:rPr lang="en-GB" sz="1400" dirty="0" smtClean="0">
                <a:effectLst/>
                <a:latin typeface="Calibri" panose="020F0502020204030204" pitchFamily="34" charset="0"/>
                <a:ea typeface="Calibri" panose="020F0502020204030204" pitchFamily="34" charset="0"/>
                <a:cs typeface="Times New Roman" panose="02020603050405020304" pitchFamily="18" charset="0"/>
              </a:rPr>
              <a:t>Communication</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dirty="0" smtClean="0">
                <a:latin typeface="Calibri" panose="020F0502020204030204" pitchFamily="34" charset="0"/>
                <a:ea typeface="Calibri" panose="020F0502020204030204" pitchFamily="34" charset="0"/>
                <a:cs typeface="Times New Roman" panose="02020603050405020304" pitchFamily="18" charset="0"/>
              </a:rPr>
              <a:t>H</a:t>
            </a:r>
            <a:r>
              <a:rPr lang="en-GB" sz="1400" dirty="0" smtClean="0">
                <a:effectLst/>
                <a:latin typeface="Calibri" panose="020F0502020204030204" pitchFamily="34" charset="0"/>
                <a:ea typeface="Calibri" panose="020F0502020204030204" pitchFamily="34" charset="0"/>
                <a:cs typeface="Times New Roman" panose="02020603050405020304" pitchFamily="18" charset="0"/>
              </a:rPr>
              <a:t>umanities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Health and Well-being	</a:t>
            </a:r>
            <a:endParaRPr lang="en-GB"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dirty="0" smtClean="0">
                <a:effectLst/>
                <a:latin typeface="Calibri" panose="020F0502020204030204" pitchFamily="34" charset="0"/>
                <a:ea typeface="Calibri" panose="020F0502020204030204" pitchFamily="34" charset="0"/>
                <a:cs typeface="Times New Roman" panose="02020603050405020304" pitchFamily="18" charset="0"/>
              </a:rPr>
              <a:t>Expressive </a:t>
            </a:r>
            <a:r>
              <a:rPr lang="en-GB" sz="1400" dirty="0">
                <a:effectLst/>
                <a:latin typeface="Calibri" panose="020F0502020204030204" pitchFamily="34" charset="0"/>
                <a:ea typeface="Calibri" panose="020F0502020204030204" pitchFamily="34" charset="0"/>
                <a:cs typeface="Times New Roman" panose="02020603050405020304" pitchFamily="18" charset="0"/>
              </a:rPr>
              <a:t>Arts</a:t>
            </a:r>
          </a:p>
          <a:p>
            <a:pPr>
              <a:lnSpc>
                <a:spcPct val="107000"/>
              </a:lnSpc>
              <a:spcAft>
                <a:spcPts val="8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Mathematics and Numeracy	</a:t>
            </a:r>
            <a:endParaRPr lang="en-GB"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dirty="0">
                <a:latin typeface="Calibri" panose="020F0502020204030204" pitchFamily="34" charset="0"/>
                <a:ea typeface="Calibri" panose="020F0502020204030204" pitchFamily="34" charset="0"/>
                <a:cs typeface="Times New Roman" panose="02020603050405020304" pitchFamily="18" charset="0"/>
              </a:rPr>
              <a:t>S</a:t>
            </a:r>
            <a:r>
              <a:rPr lang="en-GB" sz="1400" dirty="0" smtClean="0">
                <a:effectLst/>
                <a:latin typeface="Calibri" panose="020F0502020204030204" pitchFamily="34" charset="0"/>
                <a:ea typeface="Calibri" panose="020F0502020204030204" pitchFamily="34" charset="0"/>
                <a:cs typeface="Times New Roman" panose="02020603050405020304" pitchFamily="18" charset="0"/>
              </a:rPr>
              <a:t>cience </a:t>
            </a:r>
            <a:r>
              <a:rPr lang="en-GB" sz="1400" dirty="0">
                <a:effectLst/>
                <a:latin typeface="Calibri" panose="020F0502020204030204" pitchFamily="34" charset="0"/>
                <a:ea typeface="Calibri" panose="020F0502020204030204" pitchFamily="34" charset="0"/>
                <a:cs typeface="Times New Roman" panose="02020603050405020304" pitchFamily="18" charset="0"/>
              </a:rPr>
              <a:t>and Technology</a:t>
            </a:r>
          </a:p>
        </p:txBody>
      </p:sp>
      <p:sp>
        <p:nvSpPr>
          <p:cNvPr id="13" name="Text Box 25"/>
          <p:cNvSpPr txBox="1"/>
          <p:nvPr/>
        </p:nvSpPr>
        <p:spPr>
          <a:xfrm>
            <a:off x="8391755" y="4554796"/>
            <a:ext cx="2926080" cy="283210"/>
          </a:xfrm>
          <a:prstGeom prst="rect">
            <a:avLst/>
          </a:prstGeom>
          <a:solidFill>
            <a:schemeClr val="accent6">
              <a:lumMod val="20000"/>
              <a:lumOff val="80000"/>
            </a:schemeClr>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6 Areas of Learning and Experiences</a:t>
            </a:r>
          </a:p>
        </p:txBody>
      </p:sp>
      <p:sp>
        <p:nvSpPr>
          <p:cNvPr id="14" name="Text Box 10"/>
          <p:cNvSpPr txBox="1"/>
          <p:nvPr/>
        </p:nvSpPr>
        <p:spPr>
          <a:xfrm>
            <a:off x="4243589" y="4432906"/>
            <a:ext cx="3571788" cy="1819477"/>
          </a:xfrm>
          <a:prstGeom prst="rect">
            <a:avLst/>
          </a:prstGeom>
          <a:ln w="57150"/>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3600" b="1" dirty="0">
                <a:ln w="9525" cap="flat" cmpd="sng" algn="ctr">
                  <a:solidFill>
                    <a:srgbClr val="FFFFFF"/>
                  </a:solidFill>
                  <a:prstDash val="solid"/>
                  <a:round/>
                </a:ln>
                <a:solidFill>
                  <a:srgbClr val="000000"/>
                </a:solidFill>
                <a:effectLst>
                  <a:outerShdw blurRad="12700" dist="38100" dir="2700000" algn="tl">
                    <a:schemeClr val="bg1">
                      <a:lumMod val="50000"/>
                    </a:schemeClr>
                  </a:outerShdw>
                </a:effectLst>
                <a:ea typeface="Calibri" panose="020F0502020204030204" pitchFamily="34" charset="0"/>
                <a:cs typeface="Times New Roman" panose="02020603050405020304" pitchFamily="18" charset="0"/>
              </a:rPr>
              <a:t>Imagine, </a:t>
            </a:r>
            <a:r>
              <a:rPr lang="en-GB" sz="3600" b="1" dirty="0" smtClean="0">
                <a:ln w="9525" cap="flat" cmpd="sng" algn="ctr">
                  <a:solidFill>
                    <a:srgbClr val="FFFFFF"/>
                  </a:solidFill>
                  <a:prstDash val="solid"/>
                  <a:round/>
                </a:ln>
                <a:solidFill>
                  <a:srgbClr val="000000"/>
                </a:solidFill>
                <a:effectLst>
                  <a:outerShdw blurRad="12700" dist="38100" dir="2700000" algn="tl">
                    <a:schemeClr val="bg1">
                      <a:lumMod val="50000"/>
                    </a:schemeClr>
                  </a:outerShdw>
                </a:effectLst>
                <a:ea typeface="Calibri" panose="020F0502020204030204" pitchFamily="34" charset="0"/>
                <a:cs typeface="Times New Roman" panose="02020603050405020304" pitchFamily="18" charset="0"/>
              </a:rPr>
              <a:t>Achieve,</a:t>
            </a:r>
            <a:r>
              <a:rPr lang="en-GB" sz="3600" dirty="0">
                <a:ea typeface="Calibri" panose="020F0502020204030204" pitchFamily="34" charset="0"/>
                <a:cs typeface="Times New Roman" panose="02020603050405020304" pitchFamily="18" charset="0"/>
              </a:rPr>
              <a:t> </a:t>
            </a:r>
            <a:r>
              <a:rPr lang="en-GB" sz="3600" b="1" dirty="0" smtClean="0">
                <a:ln w="9525" cap="flat" cmpd="sng" algn="ctr">
                  <a:solidFill>
                    <a:srgbClr val="FFFFFF"/>
                  </a:solidFill>
                  <a:prstDash val="solid"/>
                  <a:round/>
                </a:ln>
                <a:solidFill>
                  <a:srgbClr val="000000"/>
                </a:solidFill>
                <a:effectLst>
                  <a:outerShdw blurRad="12700" dist="38100" dir="2700000" algn="tl">
                    <a:schemeClr val="bg1">
                      <a:lumMod val="50000"/>
                    </a:schemeClr>
                  </a:outerShdw>
                </a:effectLst>
                <a:ea typeface="Calibri" panose="020F0502020204030204" pitchFamily="34" charset="0"/>
                <a:cs typeface="Times New Roman" panose="02020603050405020304" pitchFamily="18" charset="0"/>
              </a:rPr>
              <a:t>Believe</a:t>
            </a:r>
            <a:endParaRPr lang="en-GB" sz="3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998099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1883</TotalTime>
  <Words>633</Words>
  <Application>Microsoft Office PowerPoint</Application>
  <PresentationFormat>Widescreen</PresentationFormat>
  <Paragraphs>79</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Times New Roman</vt:lpstr>
      <vt:lpstr>Wingdings 3</vt:lpstr>
      <vt:lpstr>Office Theme</vt:lpstr>
      <vt:lpstr>PowerPoint Presentation</vt:lpstr>
      <vt:lpstr>PowerPoint Presentation</vt:lpstr>
    </vt:vector>
  </TitlesOfParts>
  <Company>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Sian James</dc:creator>
  <cp:lastModifiedBy>Sian James</cp:lastModifiedBy>
  <cp:revision>15</cp:revision>
  <cp:lastPrinted>2022-09-13T13:19:41Z</cp:lastPrinted>
  <dcterms:created xsi:type="dcterms:W3CDTF">2022-09-13T09:11:52Z</dcterms:created>
  <dcterms:modified xsi:type="dcterms:W3CDTF">2023-07-12T08:03:06Z</dcterms:modified>
</cp:coreProperties>
</file>