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0" r:id="rId4"/>
    <p:sldId id="261" r:id="rId5"/>
    <p:sldId id="262" r:id="rId6"/>
    <p:sldId id="290" r:id="rId7"/>
    <p:sldId id="280" r:id="rId8"/>
    <p:sldId id="288" r:id="rId9"/>
    <p:sldId id="289" r:id="rId10"/>
    <p:sldId id="281" r:id="rId11"/>
    <p:sldId id="282" r:id="rId12"/>
    <p:sldId id="283" r:id="rId13"/>
    <p:sldId id="284" r:id="rId14"/>
    <p:sldId id="285" r:id="rId15"/>
  </p:sldIdLst>
  <p:sldSz cx="12192000" cy="6858000"/>
  <p:notesSz cx="6858000" cy="9872663"/>
  <p:embeddedFontLst>
    <p:embeddedFont>
      <p:font typeface="Book Antiqua" panose="020406020503050303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orbel" panose="020B0503020204020204" pitchFamily="34" charset="0"/>
      <p:regular r:id="rId25"/>
      <p:bold r:id="rId26"/>
      <p:italic r:id="rId27"/>
      <p:boldItalic r:id="rId28"/>
    </p:embeddedFont>
    <p:embeddedFont>
      <p:font typeface="Lucida Sans" panose="020B0602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bRP1D/uReAGZYUFDqtR0df5hx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FBE769-0DA2-48B1-9BF1-B2CC75D8B396}">
  <a:tblStyle styleId="{8AFBE769-0DA2-48B1-9BF1-B2CC75D8B396}" styleName="Table_0">
    <a:wholeTbl>
      <a:tcTxStyle b="off" i="off">
        <a:font>
          <a:latin typeface="Book Antiqua"/>
          <a:ea typeface="Book Antiqua"/>
          <a:cs typeface="Book Antiqu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6F3EA"/>
          </a:solidFill>
        </a:fill>
      </a:tcStyle>
    </a:wholeTbl>
    <a:band1H>
      <a:tcTxStyle b="off" i="off"/>
      <a:tcStyle>
        <a:tcBdr/>
        <a:fill>
          <a:solidFill>
            <a:srgbClr val="EDE6D2"/>
          </a:solidFill>
        </a:fill>
      </a:tcStyle>
    </a:band1H>
    <a:band2H>
      <a:tcTxStyle b="off" i="off"/>
      <a:tcStyle>
        <a:tcBdr/>
      </a:tcStyle>
    </a:band2H>
    <a:band1V>
      <a:tcTxStyle b="off" i="off"/>
      <a:tcStyle>
        <a:tcBdr/>
        <a:fill>
          <a:solidFill>
            <a:srgbClr val="EDE6D2"/>
          </a:solidFill>
        </a:fill>
      </a:tcStyle>
    </a:band1V>
    <a:band2V>
      <a:tcTxStyle b="off" i="off"/>
      <a:tcStyle>
        <a:tcBdr/>
      </a:tcStyle>
    </a:band2V>
    <a:lastCol>
      <a:tcTxStyle b="on" i="off">
        <a:font>
          <a:latin typeface="Book Antiqua"/>
          <a:ea typeface="Book Antiqua"/>
          <a:cs typeface="Book Antiqua"/>
        </a:font>
        <a:schemeClr val="lt1"/>
      </a:tcTxStyle>
      <a:tcStyle>
        <a:tcBdr/>
        <a:fill>
          <a:solidFill>
            <a:schemeClr val="accent1"/>
          </a:solidFill>
        </a:fill>
      </a:tcStyle>
    </a:lastCol>
    <a:firstCol>
      <a:tcTxStyle b="on" i="off">
        <a:font>
          <a:latin typeface="Book Antiqua"/>
          <a:ea typeface="Book Antiqua"/>
          <a:cs typeface="Book Antiqua"/>
        </a:font>
        <a:schemeClr val="lt1"/>
      </a:tcTxStyle>
      <a:tcStyle>
        <a:tcBdr/>
        <a:fill>
          <a:solidFill>
            <a:schemeClr val="accent1"/>
          </a:solidFill>
        </a:fill>
      </a:tcStyle>
    </a:firstCol>
    <a:lastRow>
      <a:tcTxStyle b="on" i="off">
        <a:font>
          <a:latin typeface="Book Antiqua"/>
          <a:ea typeface="Book Antiqua"/>
          <a:cs typeface="Book Antiqu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Book Antiqua"/>
          <a:ea typeface="Book Antiqua"/>
          <a:cs typeface="Book Antiqu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3B7EB57-1E75-43E8-B5E7-8EA5456E1EE3}"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53" cy="4956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545" y="1"/>
            <a:ext cx="2971853" cy="49560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057"/>
            <a:ext cx="2971853" cy="49560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545" y="9377057"/>
            <a:ext cx="2971853" cy="49560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91: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9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9: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19: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0: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2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21: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21: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22: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22: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9: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59: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8: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8: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87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0: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0: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95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0:notes"/>
          <p:cNvSpPr txBox="1">
            <a:spLocks noGrp="1"/>
          </p:cNvSpPr>
          <p:nvPr>
            <p:ph type="body" idx="1"/>
          </p:nvPr>
        </p:nvSpPr>
        <p:spPr>
          <a:xfrm>
            <a:off x="685320" y="4750874"/>
            <a:ext cx="5487361" cy="388750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0:notes"/>
          <p:cNvSpPr>
            <a:spLocks noGrp="1" noRot="1" noChangeAspect="1"/>
          </p:cNvSpPr>
          <p:nvPr>
            <p:ph type="sldImg" idx="2"/>
          </p:nvPr>
        </p:nvSpPr>
        <p:spPr>
          <a:xfrm>
            <a:off x="466725" y="1233488"/>
            <a:ext cx="5924550"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214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20" name="Google Shape;20;p1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1pPr>
            <a:lvl2pPr marL="0" marR="0" lvl="1"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2pPr>
            <a:lvl3pPr marL="0" marR="0" lvl="2"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3pPr>
            <a:lvl4pPr marL="0" marR="0" lvl="3"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4pPr>
            <a:lvl5pPr marL="0" marR="0" lvl="4"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5pPr>
            <a:lvl6pPr marL="0" marR="0" lvl="5"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6pPr>
            <a:lvl7pPr marL="0" marR="0" lvl="6"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7pPr>
            <a:lvl8pPr marL="0" marR="0" lvl="7"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8pPr>
            <a:lvl9pPr marL="0" marR="0" lvl="8" indent="0" algn="r">
              <a:lnSpc>
                <a:spcPct val="100000"/>
              </a:lnSpc>
              <a:spcBef>
                <a:spcPts val="0"/>
              </a:spcBef>
              <a:spcAft>
                <a:spcPts val="0"/>
              </a:spcAft>
              <a:buClr>
                <a:srgbClr val="FFFFFF"/>
              </a:buClr>
              <a:buSzPts val="1200"/>
              <a:buFont typeface="Corbel"/>
              <a:buNone/>
              <a:defRPr sz="1200" b="0" i="0" u="none" strike="noStrike" cap="none">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12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25"/>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5"/>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7" name="Google Shape;27;p125"/>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28"/>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28"/>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2" name="Google Shape;42;p12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128"/>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1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9"/>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49" name="Google Shape;49;p129"/>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0" name="Google Shape;50;p1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0"/>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6" name="Google Shape;56;p130"/>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7" name="Google Shape;57;p130"/>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130"/>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13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3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65" name="Google Shape;65;p13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66" name="Google Shape;66;p13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3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2"/>
          <p:cNvSpPr>
            <a:spLocks noGrp="1"/>
          </p:cNvSpPr>
          <p:nvPr>
            <p:ph type="pic" idx="2"/>
          </p:nvPr>
        </p:nvSpPr>
        <p:spPr>
          <a:xfrm>
            <a:off x="5413248" y="1069847"/>
            <a:ext cx="6099048" cy="4800600"/>
          </a:xfrm>
          <a:prstGeom prst="rect">
            <a:avLst/>
          </a:prstGeom>
          <a:noFill/>
          <a:ln>
            <a:noFill/>
          </a:ln>
        </p:spPr>
      </p:sp>
      <p:sp>
        <p:nvSpPr>
          <p:cNvPr id="72" name="Google Shape;72;p13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3" name="Google Shape;73;p1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3"/>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9" name="Google Shape;79;p13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3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5" name="Google Shape;85;p13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23"/>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2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3"/>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1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5" name="Google Shape;15;p1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1pPr>
            <a:lvl2pPr marL="0" marR="0" lvl="1"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2pPr>
            <a:lvl3pPr marL="0" marR="0" lvl="2"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3pPr>
            <a:lvl4pPr marL="0" marR="0" lvl="3"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4pPr>
            <a:lvl5pPr marL="0" marR="0" lvl="4"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5pPr>
            <a:lvl6pPr marL="0" marR="0" lvl="5"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6pPr>
            <a:lvl7pPr marL="0" marR="0" lvl="6"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7pPr>
            <a:lvl8pPr marL="0" marR="0" lvl="7"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8pPr>
            <a:lvl9pPr marL="0" marR="0" lvl="8" indent="0" algn="r" rtl="0">
              <a:lnSpc>
                <a:spcPct val="100000"/>
              </a:lnSpc>
              <a:spcBef>
                <a:spcPts val="0"/>
              </a:spcBef>
              <a:spcAft>
                <a:spcPts val="0"/>
              </a:spcAft>
              <a:buClr>
                <a:schemeClr val="accent1"/>
              </a:buClr>
              <a:buSzPts val="1200"/>
              <a:buFont typeface="Corbel"/>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pSp>
        <p:nvGrpSpPr>
          <p:cNvPr id="92" name="Google Shape;92;p1"/>
          <p:cNvGrpSpPr/>
          <p:nvPr/>
        </p:nvGrpSpPr>
        <p:grpSpPr>
          <a:xfrm>
            <a:off x="2723802" y="5401857"/>
            <a:ext cx="6309360" cy="1023259"/>
            <a:chOff x="3148149" y="5220787"/>
            <a:chExt cx="6309360" cy="1023259"/>
          </a:xfrm>
        </p:grpSpPr>
        <p:sp>
          <p:nvSpPr>
            <p:cNvPr id="93" name="Google Shape;93;p1"/>
            <p:cNvSpPr/>
            <p:nvPr/>
          </p:nvSpPr>
          <p:spPr>
            <a:xfrm>
              <a:off x="3148149" y="5225143"/>
              <a:ext cx="3069783" cy="1018903"/>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dirty="0">
                  <a:solidFill>
                    <a:schemeClr val="lt1"/>
                  </a:solidFill>
                  <a:latin typeface="Book Antiqua"/>
                  <a:ea typeface="Book Antiqua"/>
                  <a:cs typeface="Book Antiqua"/>
                  <a:sym typeface="Book Antiqua"/>
                  <a:hlinkClick r:id="rId3" action="ppaction://hlinksldjump">
                    <a:extLst>
                      <a:ext uri="{A12FA001-AC4F-418D-AE19-62706E023703}">
                        <ahyp:hlinkClr xmlns:ahyp="http://schemas.microsoft.com/office/drawing/2018/hyperlinkcolor" val="tx"/>
                      </a:ext>
                    </a:extLst>
                  </a:hlinkClick>
                </a:rPr>
                <a:t>SELF EVALUATION</a:t>
              </a:r>
              <a:endParaRPr sz="1800" b="0" i="0" u="none" strike="noStrike" cap="none" dirty="0">
                <a:solidFill>
                  <a:schemeClr val="lt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800"/>
                <a:buFont typeface="Arial"/>
                <a:buNone/>
              </a:pPr>
              <a:r>
                <a:rPr lang="en-GB" sz="1800" u="sng" dirty="0">
                  <a:solidFill>
                    <a:schemeClr val="lt1"/>
                  </a:solidFill>
                  <a:latin typeface="Book Antiqua"/>
                  <a:sym typeface="Book Antiqua"/>
                </a:rPr>
                <a:t>SUMMARY</a:t>
              </a:r>
              <a:endParaRPr sz="1400" b="0" i="0" u="sng" strike="noStrike" cap="none" dirty="0">
                <a:solidFill>
                  <a:srgbClr val="000000"/>
                </a:solidFill>
                <a:latin typeface="Arial"/>
                <a:ea typeface="Arial"/>
                <a:cs typeface="Arial"/>
                <a:sym typeface="Arial"/>
              </a:endParaRPr>
            </a:p>
          </p:txBody>
        </p:sp>
        <p:sp>
          <p:nvSpPr>
            <p:cNvPr id="94" name="Google Shape;94;p1"/>
            <p:cNvSpPr/>
            <p:nvPr/>
          </p:nvSpPr>
          <p:spPr>
            <a:xfrm>
              <a:off x="6514054" y="5220787"/>
              <a:ext cx="2943455" cy="1018903"/>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lt1"/>
                  </a:solidFill>
                  <a:latin typeface="Book Antiqua"/>
                  <a:ea typeface="Book Antiqua"/>
                  <a:cs typeface="Book Antiqua"/>
                  <a:sym typeface="Book Antiqua"/>
                  <a:hlinkClick r:id="rId4" action="ppaction://hlinksldjump">
                    <a:extLst>
                      <a:ext uri="{A12FA001-AC4F-418D-AE19-62706E023703}">
                        <ahyp:hlinkClr xmlns:ahyp="http://schemas.microsoft.com/office/drawing/2018/hyperlinkcolor" val="tx"/>
                      </a:ext>
                    </a:extLst>
                  </a:hlinkClick>
                </a:rPr>
                <a:t>SCHOOL DEVELOPMENT</a:t>
              </a:r>
              <a:endParaRPr sz="1800" b="0" i="0" u="none" strike="noStrike" cap="none">
                <a:solidFill>
                  <a:schemeClr val="lt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Book Antiqua"/>
                  <a:ea typeface="Book Antiqua"/>
                  <a:cs typeface="Book Antiqua"/>
                  <a:sym typeface="Book Antiqua"/>
                </a:rPr>
                <a:t>2024-25</a:t>
              </a:r>
              <a:endParaRPr sz="1400" b="0" i="0" u="none" strike="noStrike" cap="none">
                <a:solidFill>
                  <a:srgbClr val="000000"/>
                </a:solidFill>
                <a:latin typeface="Arial"/>
                <a:ea typeface="Arial"/>
                <a:cs typeface="Arial"/>
                <a:sym typeface="Arial"/>
              </a:endParaRPr>
            </a:p>
          </p:txBody>
        </p:sp>
      </p:grpSp>
      <p:pic>
        <p:nvPicPr>
          <p:cNvPr id="2" name="Picture 1">
            <a:extLst>
              <a:ext uri="{FF2B5EF4-FFF2-40B4-BE49-F238E27FC236}">
                <a16:creationId xmlns:a16="http://schemas.microsoft.com/office/drawing/2014/main" id="{05E53104-02B8-45B6-9142-2C7C510A6A0B}"/>
              </a:ext>
            </a:extLst>
          </p:cNvPr>
          <p:cNvPicPr>
            <a:picLocks noChangeAspect="1"/>
          </p:cNvPicPr>
          <p:nvPr/>
        </p:nvPicPr>
        <p:blipFill>
          <a:blip r:embed="rId5"/>
          <a:stretch>
            <a:fillRect/>
          </a:stretch>
        </p:blipFill>
        <p:spPr>
          <a:xfrm>
            <a:off x="3748640" y="977716"/>
            <a:ext cx="4682134" cy="4005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91">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322" name="Google Shape;322;p91"/>
          <p:cNvGraphicFramePr/>
          <p:nvPr>
            <p:extLst>
              <p:ext uri="{D42A27DB-BD31-4B8C-83A1-F6EECF244321}">
                <p14:modId xmlns:p14="http://schemas.microsoft.com/office/powerpoint/2010/main" val="4234399257"/>
              </p:ext>
            </p:extLst>
          </p:nvPr>
        </p:nvGraphicFramePr>
        <p:xfrm>
          <a:off x="572543" y="1006339"/>
          <a:ext cx="11046900" cy="2590820"/>
        </p:xfrm>
        <a:graphic>
          <a:graphicData uri="http://schemas.openxmlformats.org/drawingml/2006/table">
            <a:tbl>
              <a:tblPr firstRow="1" bandRow="1">
                <a:noFill/>
                <a:tableStyleId>{8AFBE769-0DA2-48B1-9BF1-B2CC75D8B396}</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496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349625">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Whole school curriculum rationale developed.</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“I can” statements developed collaboratively with all staff, to ensure that all staff and have a good understanding of the Four Purposes.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All </a:t>
                      </a:r>
                      <a:r>
                        <a:rPr lang="en-GB" sz="10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 leads have had opportunities to attend CSC networking events.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Health and Wellbeing- focussed on coverage and progression map – Supported by CSC H&amp;W lead Sonja Bernard.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H&amp;W progression map shared with staff in teachers meeting and incorporated into the following terms planning.  Increased teacher confidence.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Pilot group established to trial learning Journeys Spring term 24. Feedback gathered.</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Learning Journey’s introduced to all staff to raise awareness of purpose and expectations.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New planning format introduced to ensure a focus on skills.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Curriculum planning teams established to facilitate collaborative approaches.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Planning days facilitated for teachers to plan in their teams collaboratively – evaluated for effectiveness.</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Department curriculum rationales to be developed</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Incorporate “I Can” statements into recording process – MG to amend marking policy to reflect this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Reassign </a:t>
                      </a:r>
                      <a:r>
                        <a:rPr lang="en-GB" sz="10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 leads following staff restructure.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Re-establish links with CSC networking events.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Evaluate impact of H&amp;W progression map.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AOLE lead and MG to develop progression map to ensure coverage of LLC and MD across the school.</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Department leads to ensure progression across their department.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Incorporate learning journeys into the moderation cycle.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DL to finalise template and establish Learning Journeys into Duke of Edinburgh.</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Department leads to oversee joint planning sessions ensuring depth and progression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000" u="none" strike="noStrike" cap="none" dirty="0">
                          <a:latin typeface="Calibri" panose="020F0502020204030204" pitchFamily="34" charset="0"/>
                          <a:ea typeface="Calibri" panose="020F0502020204030204" pitchFamily="34" charset="0"/>
                          <a:cs typeface="Calibri" panose="020F0502020204030204" pitchFamily="34" charset="0"/>
                        </a:rPr>
                        <a:t>New topic web to be co constructed</a:t>
                      </a:r>
                    </a:p>
                    <a:p>
                      <a:pPr marL="0" marR="0" lvl="0" indent="0" algn="l" rtl="0">
                        <a:lnSpc>
                          <a:spcPct val="100000"/>
                        </a:lnSpc>
                        <a:spcBef>
                          <a:spcPts val="0"/>
                        </a:spcBef>
                        <a:spcAft>
                          <a:spcPts val="0"/>
                        </a:spcAft>
                        <a:buClr>
                          <a:srgbClr val="000000"/>
                        </a:buClr>
                        <a:buSzPts val="1100"/>
                        <a:buFont typeface="Arial"/>
                        <a:buNone/>
                      </a:pPr>
                      <a:endParaRPr sz="10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23" name="Google Shape;323;p91"/>
          <p:cNvGraphicFramePr/>
          <p:nvPr>
            <p:extLst>
              <p:ext uri="{D42A27DB-BD31-4B8C-83A1-F6EECF244321}">
                <p14:modId xmlns:p14="http://schemas.microsoft.com/office/powerpoint/2010/main" val="1679747280"/>
              </p:ext>
            </p:extLst>
          </p:nvPr>
        </p:nvGraphicFramePr>
        <p:xfrm>
          <a:off x="572543" y="3597159"/>
          <a:ext cx="11046900" cy="3063260"/>
        </p:xfrm>
        <a:graphic>
          <a:graphicData uri="http://schemas.openxmlformats.org/drawingml/2006/table">
            <a:tbl>
              <a:tblPr firstRow="1" bandRow="1">
                <a:noFill/>
                <a:tableStyleId>{8AFBE769-0DA2-48B1-9BF1-B2CC75D8B396}</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657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Actions/Steps To Success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Impact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365750">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Teacher questionnaires to measure impact of progression mapping in place so far (H&amp;W)</a:t>
                      </a:r>
                    </a:p>
                    <a:p>
                      <a:pPr marL="171450" marR="0" lvl="0" indent="-1714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Skills/ strand map in place for all </a:t>
                      </a:r>
                      <a:r>
                        <a:rPr lang="en-GB" sz="900" u="none" strike="noStrike" cap="none" dirty="0" err="1">
                          <a:latin typeface="Calibri" panose="020F0502020204030204" pitchFamily="34" charset="0"/>
                          <a:ea typeface="Calibri" panose="020F0502020204030204" pitchFamily="34" charset="0"/>
                          <a:cs typeface="Calibri" panose="020F0502020204030204" pitchFamily="34" charset="0"/>
                        </a:rPr>
                        <a:t>AoLEs</a:t>
                      </a: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 across the 4 year cycle. </a:t>
                      </a:r>
                    </a:p>
                    <a:p>
                      <a:pPr marL="171450" marR="0" lvl="0" indent="-1714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HOD to co-construct a department curriculum rationale and offer for their department. </a:t>
                      </a:r>
                    </a:p>
                    <a:p>
                      <a:pPr marL="171450" marR="0" lvl="0" indent="-171450" algn="l" defTabSz="914400" rtl="0" eaLnBrk="1" fontAlgn="auto" latinLnBrk="0" hangingPunct="1">
                        <a:lnSpc>
                          <a:spcPct val="100000"/>
                        </a:lnSpc>
                        <a:spcBef>
                          <a:spcPts val="0"/>
                        </a:spcBef>
                        <a:spcAft>
                          <a:spcPts val="0"/>
                        </a:spcAft>
                        <a:buClr>
                          <a:srgbClr val="000000"/>
                        </a:buClr>
                        <a:buSzPts val="1800"/>
                        <a:buFont typeface="Arial" panose="020B0604020202020204" pitchFamily="34" charset="0"/>
                        <a:buChar char="•"/>
                        <a:tabLst/>
                        <a:defRP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Departments to meet twice monthly with progression being an item on the agenda.</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Marking policy to be redesigned and “I can” statements included- Symbols to be used on work</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Staff and pupils to use “I can” statements when assessing and reflecting on own work</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Reassign </a:t>
                      </a:r>
                      <a:r>
                        <a:rPr lang="en-GB" sz="9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 leads based of staff skillsets and knowledge</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New </a:t>
                      </a:r>
                      <a:r>
                        <a:rPr lang="en-GB" sz="9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 leads to liaise with CSC advisors and attend networking events.</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Addition time allocated to LLC and MN </a:t>
                      </a:r>
                      <a:r>
                        <a:rPr lang="en-GB" sz="9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 leads to release staff to develop progression maps and ensure coverage for their </a:t>
                      </a:r>
                      <a:r>
                        <a:rPr lang="en-GB" sz="900" u="none" strike="noStrike" cap="none" dirty="0" err="1">
                          <a:latin typeface="Calibri" panose="020F0502020204030204" pitchFamily="34" charset="0"/>
                          <a:ea typeface="Calibri" panose="020F0502020204030204" pitchFamily="34" charset="0"/>
                          <a:cs typeface="Calibri" panose="020F0502020204030204" pitchFamily="34" charset="0"/>
                        </a:rPr>
                        <a:t>AoLE</a:t>
                      </a: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panose="020F0502020204030204" pitchFamily="34" charset="0"/>
                          <a:ea typeface="Calibri" panose="020F0502020204030204" pitchFamily="34" charset="0"/>
                          <a:cs typeface="Calibri" panose="020F0502020204030204" pitchFamily="34" charset="0"/>
                        </a:rPr>
                        <a:t>I Can Statement to be visual in class on wall displays. </a:t>
                      </a: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Curriculum Progression Map for each </a:t>
                      </a:r>
                      <a:r>
                        <a:rPr lang="en-GB" sz="900" u="none" strike="noStrike" cap="none" dirty="0" err="1">
                          <a:latin typeface="Calibri"/>
                          <a:ea typeface="Calibri"/>
                          <a:cs typeface="Calibri"/>
                          <a:sym typeface="Calibri"/>
                        </a:rPr>
                        <a:t>AoLEs</a:t>
                      </a:r>
                      <a:r>
                        <a:rPr lang="en-GB" sz="900" u="none" strike="noStrike" cap="none" dirty="0">
                          <a:latin typeface="Calibri"/>
                          <a:ea typeface="Calibri"/>
                          <a:cs typeface="Calibri"/>
                          <a:sym typeface="Calibri"/>
                        </a:rPr>
                        <a:t>.</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To ensure coverage across all </a:t>
                      </a:r>
                      <a:r>
                        <a:rPr lang="en-GB" sz="900" u="none" strike="noStrike" cap="none" dirty="0" err="1">
                          <a:latin typeface="Calibri"/>
                          <a:ea typeface="Calibri"/>
                          <a:cs typeface="Calibri"/>
                          <a:sym typeface="Calibri"/>
                        </a:rPr>
                        <a:t>AoLE</a:t>
                      </a:r>
                      <a:r>
                        <a:rPr lang="en-GB" sz="900" u="none" strike="noStrike" cap="none" dirty="0">
                          <a:latin typeface="Calibri"/>
                          <a:ea typeface="Calibri"/>
                          <a:cs typeface="Calibri"/>
                          <a:sym typeface="Calibri"/>
                        </a:rPr>
                        <a:t> strands over the 4 year cycle.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Distinct offers will be in place to ensure progression and depth of offer as pupils move through the school.</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Emphasis will continually be on progression linked to planning and within each department.</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4 purposes will be integrated and reflected on in all lessons Via planning), consistency in marking expectation across the school.</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Staff and pupil understanding of the “I can” statements will grow.</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Roles are responsibilities for </a:t>
                      </a:r>
                      <a:r>
                        <a:rPr lang="en-GB" sz="900" u="none" strike="noStrike" cap="none" dirty="0" err="1">
                          <a:latin typeface="Calibri"/>
                          <a:ea typeface="Calibri"/>
                          <a:cs typeface="Calibri"/>
                          <a:sym typeface="Calibri"/>
                        </a:rPr>
                        <a:t>AoLEs</a:t>
                      </a:r>
                      <a:r>
                        <a:rPr lang="en-GB" sz="900" u="none" strike="noStrike" cap="none" dirty="0">
                          <a:latin typeface="Calibri"/>
                          <a:ea typeface="Calibri"/>
                          <a:cs typeface="Calibri"/>
                          <a:sym typeface="Calibri"/>
                        </a:rPr>
                        <a:t> will be clear.</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a:latin typeface="Calibri"/>
                          <a:ea typeface="Calibri"/>
                          <a:cs typeface="Calibri"/>
                          <a:sym typeface="Calibri"/>
                        </a:rPr>
                        <a:t>    </a:t>
                      </a:r>
                      <a:r>
                        <a:rPr lang="en-GB" sz="900" u="none" strike="noStrike" cap="none" dirty="0" err="1">
                          <a:latin typeface="Calibri"/>
                          <a:ea typeface="Calibri"/>
                          <a:cs typeface="Calibri"/>
                          <a:sym typeface="Calibri"/>
                        </a:rPr>
                        <a:t>AoLE</a:t>
                      </a:r>
                      <a:r>
                        <a:rPr lang="en-GB" sz="900" u="none" strike="noStrike" cap="none" dirty="0">
                          <a:latin typeface="Calibri"/>
                          <a:ea typeface="Calibri"/>
                          <a:cs typeface="Calibri"/>
                          <a:sym typeface="Calibri"/>
                        </a:rPr>
                        <a:t> leads to be upskilled, via professional development        opportunities linking with CSC networks.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900" u="none" strike="noStrike" cap="none" dirty="0" err="1">
                          <a:latin typeface="Calibri"/>
                          <a:ea typeface="Calibri"/>
                          <a:cs typeface="Calibri"/>
                          <a:sym typeface="Calibri"/>
                        </a:rPr>
                        <a:t>AoLe</a:t>
                      </a:r>
                      <a:r>
                        <a:rPr lang="en-GB" sz="900" u="none" strike="noStrike" cap="none" dirty="0">
                          <a:latin typeface="Calibri"/>
                          <a:ea typeface="Calibri"/>
                          <a:cs typeface="Calibri"/>
                          <a:sym typeface="Calibri"/>
                        </a:rPr>
                        <a:t> leads to become more confident in their area and the direction they want to take it in line with the school/ department rationale.</a:t>
                      </a:r>
                    </a:p>
                    <a:p>
                      <a:pPr marL="0" marR="0" lvl="0" indent="0" algn="l" rtl="0">
                        <a:lnSpc>
                          <a:spcPct val="100000"/>
                        </a:lnSpc>
                        <a:spcBef>
                          <a:spcPts val="0"/>
                        </a:spcBef>
                        <a:spcAft>
                          <a:spcPts val="0"/>
                        </a:spcAft>
                        <a:buClr>
                          <a:srgbClr val="000000"/>
                        </a:buClr>
                        <a:buSzPts val="1800"/>
                        <a:buFont typeface="Arial" panose="020B0604020202020204" pitchFamily="34" charset="0"/>
                        <a:buNone/>
                      </a:pPr>
                      <a:endParaRPr sz="1000" u="none" strike="noStrike" cap="none" dirty="0">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0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24" name="Google Shape;324;p91"/>
          <p:cNvGraphicFramePr/>
          <p:nvPr>
            <p:extLst>
              <p:ext uri="{D42A27DB-BD31-4B8C-83A1-F6EECF244321}">
                <p14:modId xmlns:p14="http://schemas.microsoft.com/office/powerpoint/2010/main" val="2222179184"/>
              </p:ext>
            </p:extLst>
          </p:nvPr>
        </p:nvGraphicFramePr>
        <p:xfrm>
          <a:off x="572543" y="315067"/>
          <a:ext cx="11046900" cy="741700"/>
        </p:xfrm>
        <a:graphic>
          <a:graphicData uri="http://schemas.openxmlformats.org/drawingml/2006/table">
            <a:tbl>
              <a:tblPr firstRow="1" bandRow="1">
                <a:noFill/>
                <a:tableStyleId>{8AFBE769-0DA2-48B1-9BF1-B2CC75D8B396}</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MG</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latin typeface="Calibri"/>
                          <a:ea typeface="Calibri"/>
                          <a:cs typeface="Calibri"/>
                          <a:sym typeface="Calibri"/>
                        </a:rPr>
                        <a:t>Priority 1- </a:t>
                      </a:r>
                      <a:r>
                        <a:rPr lang="en-GB" sz="1800" b="0" u="none" strike="noStrike" cap="none" dirty="0">
                          <a:latin typeface="Calibri"/>
                          <a:ea typeface="Calibri"/>
                          <a:cs typeface="Calibri"/>
                          <a:sym typeface="Calibri"/>
                        </a:rPr>
                        <a:t>Develop a school curriculum to meet the needs of all learners</a:t>
                      </a:r>
                      <a:endParaRPr sz="14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19">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330" name="Google Shape;330;p119"/>
          <p:cNvGraphicFramePr/>
          <p:nvPr>
            <p:extLst>
              <p:ext uri="{D42A27DB-BD31-4B8C-83A1-F6EECF244321}">
                <p14:modId xmlns:p14="http://schemas.microsoft.com/office/powerpoint/2010/main" val="159804873"/>
              </p:ext>
            </p:extLst>
          </p:nvPr>
        </p:nvGraphicFramePr>
        <p:xfrm>
          <a:off x="458897" y="1109079"/>
          <a:ext cx="11274200" cy="2240275"/>
        </p:xfrm>
        <a:graphic>
          <a:graphicData uri="http://schemas.openxmlformats.org/drawingml/2006/table">
            <a:tbl>
              <a:tblPr firstRow="1" bandRow="1">
                <a:noFill/>
                <a:tableStyleId>{8AFBE769-0DA2-48B1-9BF1-B2CC75D8B396}</a:tableStyleId>
              </a:tblPr>
              <a:tblGrid>
                <a:gridCol w="5637100">
                  <a:extLst>
                    <a:ext uri="{9D8B030D-6E8A-4147-A177-3AD203B41FA5}">
                      <a16:colId xmlns:a16="http://schemas.microsoft.com/office/drawing/2014/main" val="20000"/>
                    </a:ext>
                  </a:extLst>
                </a:gridCol>
                <a:gridCol w="5637100">
                  <a:extLst>
                    <a:ext uri="{9D8B030D-6E8A-4147-A177-3AD203B41FA5}">
                      <a16:colId xmlns:a16="http://schemas.microsoft.com/office/drawing/2014/main" val="20001"/>
                    </a:ext>
                  </a:extLst>
                </a:gridCol>
              </a:tblGrid>
              <a:tr h="3983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184195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Park Lane “Good lesson Guide” co constructed and introduced.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Collaboration with LA to gain an accurate judgement T+L.</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New collaborative planning cycle introduced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Peer/Peer observation cycle introduced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PPTs introduced to provide focus through clear steps to success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Learning journey established to evidence pupil progress.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Termly date collection using PPTs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Communication systems audit undertaken</a:t>
                      </a:r>
                      <a:endParaRPr dirty="0"/>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Shared understanding of excellent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Focused and impactful professional learning opportunities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Communicating expectations through shared and experiential practice.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Greater understanding of pedagogical principles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staff understand the “why”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Consistent T+L across the school  linked to high expectations of all involved.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Staff understand individual pupils' progression linked to PPTs (Steps to Success)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staff have high expectations of learners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Data baselines create accurate pupil profiles for planning</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pupil develop communication skills to ensure integration and accessibility into lessons.</a:t>
                      </a:r>
                      <a:endParaRPr dirty="0"/>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31" name="Google Shape;331;p119"/>
          <p:cNvGraphicFramePr/>
          <p:nvPr>
            <p:extLst>
              <p:ext uri="{D42A27DB-BD31-4B8C-83A1-F6EECF244321}">
                <p14:modId xmlns:p14="http://schemas.microsoft.com/office/powerpoint/2010/main" val="4232562200"/>
              </p:ext>
            </p:extLst>
          </p:nvPr>
        </p:nvGraphicFramePr>
        <p:xfrm>
          <a:off x="458897" y="3428999"/>
          <a:ext cx="11274225" cy="3307100"/>
        </p:xfrm>
        <a:graphic>
          <a:graphicData uri="http://schemas.openxmlformats.org/drawingml/2006/table">
            <a:tbl>
              <a:tblPr firstRow="1" bandRow="1">
                <a:noFill/>
                <a:tableStyleId>{8AFBE769-0DA2-48B1-9BF1-B2CC75D8B396}</a:tableStyleId>
              </a:tblPr>
              <a:tblGrid>
                <a:gridCol w="3758075">
                  <a:extLst>
                    <a:ext uri="{9D8B030D-6E8A-4147-A177-3AD203B41FA5}">
                      <a16:colId xmlns:a16="http://schemas.microsoft.com/office/drawing/2014/main" val="20000"/>
                    </a:ext>
                  </a:extLst>
                </a:gridCol>
                <a:gridCol w="4226225">
                  <a:extLst>
                    <a:ext uri="{9D8B030D-6E8A-4147-A177-3AD203B41FA5}">
                      <a16:colId xmlns:a16="http://schemas.microsoft.com/office/drawing/2014/main" val="20001"/>
                    </a:ext>
                  </a:extLst>
                </a:gridCol>
                <a:gridCol w="3289925">
                  <a:extLst>
                    <a:ext uri="{9D8B030D-6E8A-4147-A177-3AD203B41FA5}">
                      <a16:colId xmlns:a16="http://schemas.microsoft.com/office/drawing/2014/main" val="20002"/>
                    </a:ext>
                  </a:extLst>
                </a:gridCol>
              </a:tblGrid>
              <a:tr h="3503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Actions/Steps To Success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Impact</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272310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Professional discussion opportunities termly with SLT and teachers. (Why , Stretch and Challenge, Reflection)</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Lesson Observational cycle linked to aspects of the good lesson guide.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PPT achievement evaluated termly. (Reflective evaluation)</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Teacher meetings will provide opportunities to share practice and expectations. (professional discussion)</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Moderation focus on pupil progress using PPT and Learning Journeys.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Clear lesson objectives set out linked to individual steps to success.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Communication – Purchase of Grid3 licence for all classes</a:t>
                      </a:r>
                      <a:endParaRPr lang="en-GB" sz="1100"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solidFill>
                            <a:schemeClr val="dk1"/>
                          </a:solidFill>
                          <a:latin typeface="Calibri"/>
                          <a:ea typeface="Calibri"/>
                          <a:cs typeface="Calibri"/>
                          <a:sym typeface="Calibri"/>
                        </a:rPr>
                        <a:t>SE calendar with designated focus linked to improving  standards.</a:t>
                      </a:r>
                      <a:endParaRPr dirty="0"/>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pupils make progress.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class staff understand what success looks like for each learner.</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Staff understand scaffold approach to specific skills (bigger picture)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Clear guidance for staff teams linked to progression.(PPTs)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Clear evidence of pupil progress to share with all stake holders (learning Journeys)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Stronger links between IDP process and targets setting.</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staff have high expectations of themselves and others.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Staff make accurate judgements on provision linked to the good lesson guide.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Pupils will see language and communication methods modelled throughout the school.</a:t>
                      </a:r>
                      <a:endParaRPr lang="en-GB" sz="1100"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solidFill>
                            <a:schemeClr val="tx1"/>
                          </a:solidFill>
                          <a:latin typeface="Calibri"/>
                          <a:ea typeface="Calibri"/>
                          <a:cs typeface="Calibri"/>
                          <a:sym typeface="Calibri"/>
                        </a:rPr>
                        <a:t>All pupils have appropriate means of communication</a:t>
                      </a:r>
                      <a:endParaRPr lang="en-GB" sz="1100" dirty="0">
                        <a:solidFill>
                          <a:schemeClr val="tx1"/>
                        </a:solidFill>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solidFill>
                            <a:schemeClr val="dk1"/>
                          </a:solidFill>
                          <a:latin typeface="Calibri"/>
                          <a:ea typeface="Calibri"/>
                          <a:cs typeface="Calibri"/>
                          <a:sym typeface="Calibri"/>
                        </a:rPr>
                        <a:t>Leaders have a clear focus when undertaking SE activities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solidFill>
                            <a:schemeClr val="dk1"/>
                          </a:solidFill>
                          <a:latin typeface="Calibri"/>
                          <a:ea typeface="Calibri"/>
                          <a:cs typeface="Calibri"/>
                          <a:sym typeface="Calibri"/>
                        </a:rPr>
                        <a:t>Leaders have consistent understanding of quality and aspirations of standards( Good Lesson Guide)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solidFill>
                            <a:schemeClr val="dk1"/>
                          </a:solidFill>
                          <a:latin typeface="Calibri"/>
                          <a:ea typeface="Calibri"/>
                          <a:cs typeface="Calibri"/>
                          <a:sym typeface="Calibri"/>
                        </a:rPr>
                        <a:t>Staff develop their own reflective practice</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32" name="Google Shape;332;p119"/>
          <p:cNvGraphicFramePr/>
          <p:nvPr/>
        </p:nvGraphicFramePr>
        <p:xfrm>
          <a:off x="458897" y="297899"/>
          <a:ext cx="11274200" cy="731540"/>
        </p:xfrm>
        <a:graphic>
          <a:graphicData uri="http://schemas.openxmlformats.org/drawingml/2006/table">
            <a:tbl>
              <a:tblPr firstRow="1" bandRow="1">
                <a:noFill/>
                <a:tableStyleId>{8AFBE769-0DA2-48B1-9BF1-B2CC75D8B396}</a:tableStyleId>
              </a:tblPr>
              <a:tblGrid>
                <a:gridCol w="5637100">
                  <a:extLst>
                    <a:ext uri="{9D8B030D-6E8A-4147-A177-3AD203B41FA5}">
                      <a16:colId xmlns:a16="http://schemas.microsoft.com/office/drawing/2014/main" val="20000"/>
                    </a:ext>
                  </a:extLst>
                </a:gridCol>
                <a:gridCol w="5637100">
                  <a:extLst>
                    <a:ext uri="{9D8B030D-6E8A-4147-A177-3AD203B41FA5}">
                      <a16:colId xmlns:a16="http://schemas.microsoft.com/office/drawing/2014/main" val="20001"/>
                    </a:ext>
                  </a:extLst>
                </a:gridCol>
              </a:tblGrid>
              <a:tr h="3624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1 [Teaching &amp; Learning]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STRATEGIC LEAD- MG/ST</a:t>
                      </a:r>
                      <a:endParaRPr sz="1400" u="none" strike="noStrike" cap="none" dirty="0"/>
                    </a:p>
                  </a:txBody>
                  <a:tcPr marL="91450" marR="91450" marT="45725" marB="45725"/>
                </a:tc>
                <a:extLst>
                  <a:ext uri="{0D108BD9-81ED-4DB2-BD59-A6C34878D82A}">
                    <a16:rowId xmlns:a16="http://schemas.microsoft.com/office/drawing/2014/main" val="10000"/>
                  </a:ext>
                </a:extLst>
              </a:tr>
              <a:tr h="36240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latin typeface="Calibri"/>
                          <a:ea typeface="Calibri"/>
                          <a:cs typeface="Calibri"/>
                          <a:sym typeface="Calibri"/>
                        </a:rPr>
                        <a:t>Priority 2- </a:t>
                      </a:r>
                      <a:r>
                        <a:rPr lang="en-GB" sz="1800" b="0" u="none" strike="noStrike" cap="none" dirty="0">
                          <a:latin typeface="Calibri"/>
                          <a:ea typeface="Calibri"/>
                          <a:cs typeface="Calibri"/>
                          <a:sym typeface="Calibri"/>
                        </a:rPr>
                        <a:t>Improve the quality and effectiveness of teaching and learning across the school</a:t>
                      </a:r>
                      <a:endParaRPr sz="14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2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338" name="Google Shape;338;p120"/>
          <p:cNvGraphicFramePr/>
          <p:nvPr>
            <p:extLst>
              <p:ext uri="{D42A27DB-BD31-4B8C-83A1-F6EECF244321}">
                <p14:modId xmlns:p14="http://schemas.microsoft.com/office/powerpoint/2010/main" val="1838340551"/>
              </p:ext>
            </p:extLst>
          </p:nvPr>
        </p:nvGraphicFramePr>
        <p:xfrm>
          <a:off x="572550" y="1411691"/>
          <a:ext cx="11046900" cy="3020445"/>
        </p:xfrm>
        <a:graphic>
          <a:graphicData uri="http://schemas.openxmlformats.org/drawingml/2006/table">
            <a:tbl>
              <a:tblPr firstRow="1" bandRow="1">
                <a:noFill/>
                <a:tableStyleId>{8AFBE769-0DA2-48B1-9BF1-B2CC75D8B396}</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6867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2457700">
                <a:tc>
                  <a:txBody>
                    <a:bodyPr/>
                    <a:lstStyle/>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Risk matrix introduced developed and introduced to pilot classes</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Pilot undertaken via a mixed cohort, using risk matrix to inform bespoke pupil support plans.</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excel document developed to log all behaviour responses from classes, building a behaviour profile of learners in PL.</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Individual data for pupils collated and with SLT to inform staffing levels.(very time consuming to collate and evaluate)</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Working in partnership with behaviour watch to develop a bespoke behaviour tracking system for our pupils.</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School/school partnership developed (Ysgol Pen Y Bryn) focus on sharing excellent practice across environments.</a:t>
                      </a:r>
                      <a:endParaRPr/>
                    </a:p>
                    <a:p>
                      <a:pPr marL="323850" marR="0" lvl="0" indent="-171450" algn="l" rtl="0">
                        <a:lnSpc>
                          <a:spcPct val="100000"/>
                        </a:lnSpc>
                        <a:spcBef>
                          <a:spcPts val="0"/>
                        </a:spcBef>
                        <a:spcAft>
                          <a:spcPts val="0"/>
                        </a:spcAft>
                        <a:buClr>
                          <a:srgbClr val="000000"/>
                        </a:buClr>
                        <a:buSzPts val="1200"/>
                        <a:buFont typeface="Arial"/>
                        <a:buChar char="•"/>
                      </a:pPr>
                      <a:r>
                        <a:rPr lang="en-GB" sz="1100" u="none" strike="noStrike" cap="none">
                          <a:latin typeface="Calibri"/>
                          <a:ea typeface="Calibri"/>
                          <a:cs typeface="Calibri"/>
                          <a:sym typeface="Calibri"/>
                        </a:rPr>
                        <a:t>Teaching and support staff recording behaviours using google forms: this is not consistent throughout the school and needs improving.</a:t>
                      </a:r>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Staff undertake appropriate levels of training to suit the needs of the learners.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Introduction of a pupil support team.</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Weekly Pupil Support meetings focused on supporting individual pupils and classes.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Introduction of new behaviour recording system.</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Introduction of new risk assessments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Introduction of new PSP format</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Development of intervention tracker.</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Identified staff to undertake specific supportive training,(Thrive, Lego therapy)</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Date systems developed to track behaviour and report to stakeholders. (impact of support and progression)</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 consistent language used when recording behaviour</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Development of pupil support referral for staff.</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u="none" strike="noStrike" cap="none" dirty="0">
                          <a:solidFill>
                            <a:schemeClr val="tx1"/>
                          </a:solidFill>
                          <a:latin typeface="Calibri" panose="020F0502020204030204" pitchFamily="34" charset="0"/>
                          <a:cs typeface="Calibri" panose="020F0502020204030204" pitchFamily="34" charset="0"/>
                          <a:sym typeface="Calibri"/>
                        </a:rPr>
                        <a:t>Increase attendance % to above 85% or in line with other ALN schools cross RCT.</a:t>
                      </a:r>
                      <a:endParaRPr lang="en-GB" sz="1100" dirty="0">
                        <a:solidFill>
                          <a:schemeClr val="tx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000000"/>
                        </a:buClr>
                        <a:buSzPts val="1100"/>
                        <a:buFont typeface="Arial"/>
                        <a:buChar char="•"/>
                      </a:pPr>
                      <a:endParaRPr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39" name="Google Shape;339;p120"/>
          <p:cNvGraphicFramePr/>
          <p:nvPr>
            <p:extLst>
              <p:ext uri="{D42A27DB-BD31-4B8C-83A1-F6EECF244321}">
                <p14:modId xmlns:p14="http://schemas.microsoft.com/office/powerpoint/2010/main" val="4133014667"/>
              </p:ext>
            </p:extLst>
          </p:nvPr>
        </p:nvGraphicFramePr>
        <p:xfrm>
          <a:off x="572550" y="4365828"/>
          <a:ext cx="11046900" cy="2166875"/>
        </p:xfrm>
        <a:graphic>
          <a:graphicData uri="http://schemas.openxmlformats.org/drawingml/2006/table">
            <a:tbl>
              <a:tblPr firstRow="1" bandRow="1">
                <a:noFill/>
                <a:tableStyleId>{8AFBE769-0DA2-48B1-9BF1-B2CC75D8B396}</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856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Actions/Steps To Success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Impact</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178125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Share new risk assessment with all staff.(Inset day)</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Appoint Pupil Support Team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Timetable weekly PST meetings.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Staff training on using behaviour watch.</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team teach training to incorporate in house systems.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Identify staff for specific training.</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Report half termly to stakeholders .</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New PSP shared and introduced to all pupils.</a:t>
                      </a: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cs typeface="Calibri"/>
                          <a:sym typeface="Calibri"/>
                        </a:rPr>
                        <a:t>Introduction of a pupil referral process.</a:t>
                      </a:r>
                      <a:endParaRPr dirty="0"/>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Consistent measuring of risk pupils carry.</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Support network developed for staff and pupils.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Consistent means of recording behaviour and sharing with SLT and Stakeholders.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More confident and skilled staff when dealing behaviour.</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Improved provision for supporting pupils.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Bespoke support for learners ( set plans)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Central files for all pupils . (tracking)</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Monitoring process made far more accessible.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dirty="0">
                          <a:latin typeface="Calibri"/>
                          <a:ea typeface="Calibri"/>
                          <a:cs typeface="Calibri"/>
                          <a:sym typeface="Calibri"/>
                        </a:rPr>
                        <a:t>Termly reports attached</a:t>
                      </a:r>
                      <a:endParaRPr sz="11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40" name="Google Shape;340;p120"/>
          <p:cNvGraphicFramePr/>
          <p:nvPr>
            <p:extLst>
              <p:ext uri="{D42A27DB-BD31-4B8C-83A1-F6EECF244321}">
                <p14:modId xmlns:p14="http://schemas.microsoft.com/office/powerpoint/2010/main" val="1107715841"/>
              </p:ext>
            </p:extLst>
          </p:nvPr>
        </p:nvGraphicFramePr>
        <p:xfrm>
          <a:off x="572551" y="325301"/>
          <a:ext cx="11046900" cy="1010940"/>
        </p:xfrm>
        <a:graphic>
          <a:graphicData uri="http://schemas.openxmlformats.org/drawingml/2006/table">
            <a:tbl>
              <a:tblPr firstRow="1" bandRow="1">
                <a:noFill/>
                <a:tableStyleId>{8AFBE769-0DA2-48B1-9BF1-B2CC75D8B396}</a:tableStyleId>
              </a:tblPr>
              <a:tblGrid>
                <a:gridCol w="5434234">
                  <a:extLst>
                    <a:ext uri="{9D8B030D-6E8A-4147-A177-3AD203B41FA5}">
                      <a16:colId xmlns:a16="http://schemas.microsoft.com/office/drawing/2014/main" val="20000"/>
                    </a:ext>
                  </a:extLst>
                </a:gridCol>
                <a:gridCol w="5612666">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2 [Wellbeing ,Care, Support &amp; Guidance]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DL/HW</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latin typeface="Calibri"/>
                          <a:ea typeface="Calibri"/>
                          <a:cs typeface="Calibri"/>
                          <a:sym typeface="Calibri"/>
                        </a:rPr>
                        <a:t>Priority 3- </a:t>
                      </a:r>
                      <a:r>
                        <a:rPr lang="en-GB" sz="1800" b="0" u="none" strike="noStrike" cap="none" dirty="0">
                          <a:latin typeface="Calibri"/>
                          <a:ea typeface="Calibri"/>
                          <a:cs typeface="Calibri"/>
                          <a:sym typeface="Calibri"/>
                        </a:rPr>
                        <a:t>Develop and establish Pupil Support Systems to enhance whole school provision</a:t>
                      </a:r>
                      <a:endParaRPr sz="14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21">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graphicFrame>
        <p:nvGraphicFramePr>
          <p:cNvPr id="346" name="Google Shape;346;p121"/>
          <p:cNvGraphicFramePr/>
          <p:nvPr>
            <p:extLst>
              <p:ext uri="{D42A27DB-BD31-4B8C-83A1-F6EECF244321}">
                <p14:modId xmlns:p14="http://schemas.microsoft.com/office/powerpoint/2010/main" val="119543385"/>
              </p:ext>
            </p:extLst>
          </p:nvPr>
        </p:nvGraphicFramePr>
        <p:xfrm>
          <a:off x="572550" y="1136472"/>
          <a:ext cx="11046900" cy="2133620"/>
        </p:xfrm>
        <a:graphic>
          <a:graphicData uri="http://schemas.openxmlformats.org/drawingml/2006/table">
            <a:tbl>
              <a:tblPr firstRow="1" bandRow="1">
                <a:noFill/>
                <a:tableStyleId>{8AFBE769-0DA2-48B1-9BF1-B2CC75D8B396}</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496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we are now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Where are we going</a:t>
                      </a:r>
                      <a:endParaRPr sz="1400" u="none" strike="noStrike" cap="none"/>
                    </a:p>
                  </a:txBody>
                  <a:tcPr marL="91450" marR="91450" marT="45725" marB="45725"/>
                </a:tc>
                <a:extLst>
                  <a:ext uri="{0D108BD9-81ED-4DB2-BD59-A6C34878D82A}">
                    <a16:rowId xmlns:a16="http://schemas.microsoft.com/office/drawing/2014/main" val="10000"/>
                  </a:ext>
                </a:extLst>
              </a:tr>
              <a:tr h="349625">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New Senior Leaderships structure established.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Leaders are motivated to create change.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Distributed leadership system introduced to create accountability.</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Clear structures to support vision and SIP.</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Self evaluation processes are becoming more accurate due to systems implemented.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Engagement with external partnerships re established.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 Leaders understand that standards in T+L are not good enough</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Clear progression pathway for staff.</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Introduced the professional standards to teaching staff.</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Governing body become more active in daily school life</a:t>
                      </a:r>
                      <a:endParaRPr sz="1100" u="none" strike="noStrike" cap="none" dirty="0">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Create confident effective leaders at all levels of the staffing profile..</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Collective leadership team who inspire and motivate others.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Create role models who exhibited high expectations of themselves and others.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Create a team who has a shared vision to move the school forward.</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Create systems and processes to support CPD in line with priorities.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leaders are able to make accurate judgments on performance and outcomes.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Leaders challenge using high expectations.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All leaders have clear roles and responsibilities.</a:t>
                      </a:r>
                      <a:endParaRPr dirty="0"/>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dirty="0">
                          <a:latin typeface="Calibri"/>
                          <a:ea typeface="Calibri"/>
                          <a:cs typeface="Calibri"/>
                          <a:sym typeface="Calibri"/>
                        </a:rPr>
                        <a:t>Governing body become more of a critical friend.</a:t>
                      </a:r>
                      <a:endParaRPr dirty="0"/>
                    </a:p>
                    <a:p>
                      <a:pPr marL="171450" marR="0" lvl="0" indent="-10160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47" name="Google Shape;347;p121"/>
          <p:cNvGraphicFramePr/>
          <p:nvPr>
            <p:extLst>
              <p:ext uri="{D42A27DB-BD31-4B8C-83A1-F6EECF244321}">
                <p14:modId xmlns:p14="http://schemas.microsoft.com/office/powerpoint/2010/main" val="1977583002"/>
              </p:ext>
            </p:extLst>
          </p:nvPr>
        </p:nvGraphicFramePr>
        <p:xfrm>
          <a:off x="572550" y="3429000"/>
          <a:ext cx="11046900" cy="2971820"/>
        </p:xfrm>
        <a:graphic>
          <a:graphicData uri="http://schemas.openxmlformats.org/drawingml/2006/table">
            <a:tbl>
              <a:tblPr firstRow="1" bandRow="1">
                <a:noFill/>
                <a:tableStyleId>{8AFBE769-0DA2-48B1-9BF1-B2CC75D8B396}</a:tableStyleId>
              </a:tblPr>
              <a:tblGrid>
                <a:gridCol w="3682300">
                  <a:extLst>
                    <a:ext uri="{9D8B030D-6E8A-4147-A177-3AD203B41FA5}">
                      <a16:colId xmlns:a16="http://schemas.microsoft.com/office/drawing/2014/main" val="20000"/>
                    </a:ext>
                  </a:extLst>
                </a:gridCol>
                <a:gridCol w="3682300">
                  <a:extLst>
                    <a:ext uri="{9D8B030D-6E8A-4147-A177-3AD203B41FA5}">
                      <a16:colId xmlns:a16="http://schemas.microsoft.com/office/drawing/2014/main" val="20001"/>
                    </a:ext>
                  </a:extLst>
                </a:gridCol>
                <a:gridCol w="3682300">
                  <a:extLst>
                    <a:ext uri="{9D8B030D-6E8A-4147-A177-3AD203B41FA5}">
                      <a16:colId xmlns:a16="http://schemas.microsoft.com/office/drawing/2014/main" val="20002"/>
                    </a:ext>
                  </a:extLst>
                </a:gridCol>
              </a:tblGrid>
              <a:tr h="36350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Actions/Steps To Success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dirty="0">
                          <a:latin typeface="Calibri"/>
                          <a:ea typeface="Calibri"/>
                          <a:cs typeface="Calibri"/>
                          <a:sym typeface="Calibri"/>
                        </a:rPr>
                        <a:t>Impact</a:t>
                      </a:r>
                      <a:endParaRPr sz="1800" u="none" strike="noStrike" cap="none" dirty="0">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Evaluation</a:t>
                      </a:r>
                      <a:endParaRPr sz="1400" u="none" strike="noStrike" cap="none"/>
                    </a:p>
                  </a:txBody>
                  <a:tcPr marL="91450" marR="91450" marT="45725" marB="45725"/>
                </a:tc>
                <a:extLst>
                  <a:ext uri="{0D108BD9-81ED-4DB2-BD59-A6C34878D82A}">
                    <a16:rowId xmlns:a16="http://schemas.microsoft.com/office/drawing/2014/main" val="10000"/>
                  </a:ext>
                </a:extLst>
              </a:tr>
              <a:tr h="365750">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Performance development focus is to be linked to SIP and professional standards.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Professional learning offer developed at appropriate levels.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Park Lane Roles and Responsibilities at all levels.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Further develop participation within LA and school/school networks.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a department structure.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Introduction of fortnightly whole school meeting structure.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Time allocation in meetings to share practice .</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Establishment of link governor systems</a:t>
                      </a:r>
                      <a:endParaRPr/>
                    </a:p>
                  </a:txBody>
                  <a:tcPr marL="91450" marR="91450" marT="45725" marB="45725"/>
                </a:tc>
                <a:tc>
                  <a:txBody>
                    <a:bodyPr/>
                    <a:lstStyle/>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Leaders are confident and can articulate their impact.</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Leaders are aware of their strengths and AFD as well as other staff.</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Leaders understand staff skills sets and use this knowledge to drive improvement.</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Leaders are aware of their skills and how they impact on others.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Collaboration will impact on improvements + priorities.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Governing body can make accurate judgments on performance.</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Clear department links to SIP.</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All leaders can make accurate judgements on performance and  outcomes.</a:t>
                      </a:r>
                      <a:endParaRPr/>
                    </a:p>
                    <a:p>
                      <a:pPr marL="171450" marR="0" lvl="0" indent="-171450" algn="l" rtl="0">
                        <a:lnSpc>
                          <a:spcPct val="100000"/>
                        </a:lnSpc>
                        <a:spcBef>
                          <a:spcPts val="0"/>
                        </a:spcBef>
                        <a:spcAft>
                          <a:spcPts val="0"/>
                        </a:spcAft>
                        <a:buClr>
                          <a:srgbClr val="000000"/>
                        </a:buClr>
                        <a:buSzPts val="1100"/>
                        <a:buFont typeface="Arial"/>
                        <a:buChar char="•"/>
                      </a:pPr>
                      <a:r>
                        <a:rPr lang="en-GB" sz="1100" u="none" strike="noStrike" cap="none">
                          <a:latin typeface="Calibri"/>
                          <a:ea typeface="Calibri"/>
                          <a:cs typeface="Calibri"/>
                          <a:sym typeface="Calibri"/>
                        </a:rPr>
                        <a:t>Staff exhibit consistent professional behaviours.</a:t>
                      </a:r>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348" name="Google Shape;348;p121"/>
          <p:cNvGraphicFramePr/>
          <p:nvPr/>
        </p:nvGraphicFramePr>
        <p:xfrm>
          <a:off x="542909" y="303798"/>
          <a:ext cx="11046900" cy="741700"/>
        </p:xfrm>
        <a:graphic>
          <a:graphicData uri="http://schemas.openxmlformats.org/drawingml/2006/table">
            <a:tbl>
              <a:tblPr firstRow="1" bandRow="1">
                <a:noFill/>
                <a:tableStyleId>{8AFBE769-0DA2-48B1-9BF1-B2CC75D8B396}</a:tableStyleId>
              </a:tblPr>
              <a:tblGrid>
                <a:gridCol w="5523450">
                  <a:extLst>
                    <a:ext uri="{9D8B030D-6E8A-4147-A177-3AD203B41FA5}">
                      <a16:colId xmlns:a16="http://schemas.microsoft.com/office/drawing/2014/main" val="20000"/>
                    </a:ext>
                  </a:extLst>
                </a:gridCol>
                <a:gridCol w="55234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INSPECTION AREA 3 [Leading &amp; Improving]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STRATEGIC LEAD- ST</a:t>
                      </a:r>
                      <a:endParaRPr sz="1400" u="none" strike="noStrike" cap="none"/>
                    </a:p>
                  </a:txBody>
                  <a:tcPr marL="91450" marR="91450" marT="45725" marB="45725"/>
                </a:tc>
                <a:extLst>
                  <a:ext uri="{0D108BD9-81ED-4DB2-BD59-A6C34878D82A}">
                    <a16:rowId xmlns:a16="http://schemas.microsoft.com/office/drawing/2014/main" val="10000"/>
                  </a:ext>
                </a:extLst>
              </a:tr>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b="1" u="none" strike="noStrike" cap="none" dirty="0">
                          <a:latin typeface="Calibri"/>
                          <a:ea typeface="Calibri"/>
                          <a:cs typeface="Calibri"/>
                          <a:sym typeface="Calibri"/>
                        </a:rPr>
                        <a:t>Priority 4- </a:t>
                      </a:r>
                      <a:r>
                        <a:rPr lang="en-GB" sz="1800" b="0" u="none" strike="noStrike" cap="none" dirty="0">
                          <a:latin typeface="Calibri"/>
                          <a:ea typeface="Calibri"/>
                          <a:cs typeface="Calibri"/>
                          <a:sym typeface="Calibri"/>
                        </a:rPr>
                        <a:t>Develop and enhance leadership at all levels where accurate performance evaluations can be made</a:t>
                      </a:r>
                      <a:endParaRPr sz="14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22">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354" name="Google Shape;354;p122"/>
          <p:cNvSpPr txBox="1"/>
          <p:nvPr/>
        </p:nvSpPr>
        <p:spPr>
          <a:xfrm>
            <a:off x="1971923" y="363099"/>
            <a:ext cx="8014915" cy="5618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SzPts val="3600"/>
              <a:buFont typeface="Lucida Sans"/>
              <a:buNone/>
            </a:pPr>
            <a:r>
              <a:rPr lang="en-GB" sz="3600" b="0" i="0" u="sng" strike="noStrike" cap="none">
                <a:solidFill>
                  <a:schemeClr val="accent1"/>
                </a:solidFill>
                <a:latin typeface="Corbel"/>
                <a:ea typeface="Corbel"/>
                <a:cs typeface="Corbel"/>
                <a:sym typeface="Corbel"/>
              </a:rPr>
              <a:t>Staff Professional Learning Days- 24/25</a:t>
            </a:r>
            <a:endParaRPr sz="1400" b="0" i="0" u="none" strike="noStrike" cap="none">
              <a:solidFill>
                <a:srgbClr val="000000"/>
              </a:solidFill>
              <a:latin typeface="Arial"/>
              <a:ea typeface="Arial"/>
              <a:cs typeface="Arial"/>
              <a:sym typeface="Arial"/>
            </a:endParaRPr>
          </a:p>
        </p:txBody>
      </p:sp>
      <p:graphicFrame>
        <p:nvGraphicFramePr>
          <p:cNvPr id="355" name="Google Shape;355;p122"/>
          <p:cNvGraphicFramePr/>
          <p:nvPr>
            <p:extLst>
              <p:ext uri="{D42A27DB-BD31-4B8C-83A1-F6EECF244321}">
                <p14:modId xmlns:p14="http://schemas.microsoft.com/office/powerpoint/2010/main" val="1968715798"/>
              </p:ext>
            </p:extLst>
          </p:nvPr>
        </p:nvGraphicFramePr>
        <p:xfrm>
          <a:off x="2536466" y="1415332"/>
          <a:ext cx="6623450" cy="2134960"/>
        </p:xfrm>
        <a:graphic>
          <a:graphicData uri="http://schemas.openxmlformats.org/drawingml/2006/table">
            <a:tbl>
              <a:tblPr firstRow="1" bandRow="1">
                <a:noFill/>
                <a:tableStyleId>{8AFBE769-0DA2-48B1-9BF1-B2CC75D8B396}</a:tableStyleId>
              </a:tblPr>
              <a:tblGrid>
                <a:gridCol w="3355550">
                  <a:extLst>
                    <a:ext uri="{9D8B030D-6E8A-4147-A177-3AD203B41FA5}">
                      <a16:colId xmlns:a16="http://schemas.microsoft.com/office/drawing/2014/main" val="20000"/>
                    </a:ext>
                  </a:extLst>
                </a:gridCol>
                <a:gridCol w="3267900">
                  <a:extLst>
                    <a:ext uri="{9D8B030D-6E8A-4147-A177-3AD203B41FA5}">
                      <a16:colId xmlns:a16="http://schemas.microsoft.com/office/drawing/2014/main" val="20001"/>
                    </a:ext>
                  </a:extLst>
                </a:gridCol>
              </a:tblGrid>
              <a:tr h="5347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Inset Days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Twilight Sessions</a:t>
                      </a:r>
                      <a:endParaRPr sz="1800" u="none" strike="noStrike" cap="none"/>
                    </a:p>
                  </a:txBody>
                  <a:tcPr marL="91450" marR="91450" marT="45725" marB="45725"/>
                </a:tc>
                <a:extLst>
                  <a:ext uri="{0D108BD9-81ED-4DB2-BD59-A6C34878D82A}">
                    <a16:rowId xmlns:a16="http://schemas.microsoft.com/office/drawing/2014/main" val="10000"/>
                  </a:ext>
                </a:extLst>
              </a:tr>
              <a:tr h="561825">
                <a:tc>
                  <a:txBody>
                    <a:bodyPr/>
                    <a:lstStyle/>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Monday 2nd September- </a:t>
                      </a:r>
                      <a:r>
                        <a:rPr lang="en-GB" sz="1100" u="none" strike="noStrike" cap="none">
                          <a:latin typeface="Calibri"/>
                          <a:ea typeface="Calibri"/>
                          <a:cs typeface="Calibri"/>
                          <a:sym typeface="Calibri"/>
                        </a:rPr>
                        <a:t>Safeguarding,Medical</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Tuesday 3d September- SE/SIP, PST</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Friday 20</a:t>
                      </a:r>
                      <a:r>
                        <a:rPr lang="en-GB" sz="1100" u="none" strike="noStrike" cap="none" baseline="30000" dirty="0">
                          <a:latin typeface="Calibri"/>
                          <a:ea typeface="Calibri"/>
                          <a:cs typeface="Calibri"/>
                          <a:sym typeface="Calibri"/>
                        </a:rPr>
                        <a:t>th</a:t>
                      </a:r>
                      <a:r>
                        <a:rPr lang="en-GB" sz="1100" u="none" strike="noStrike" cap="none" dirty="0">
                          <a:latin typeface="Calibri"/>
                          <a:ea typeface="Calibri"/>
                          <a:cs typeface="Calibri"/>
                          <a:sym typeface="Calibri"/>
                        </a:rPr>
                        <a:t> December-</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Friday 11</a:t>
                      </a:r>
                      <a:r>
                        <a:rPr lang="en-GB" sz="1100" u="none" strike="noStrike" cap="none" baseline="30000" dirty="0">
                          <a:latin typeface="Calibri"/>
                          <a:ea typeface="Calibri"/>
                          <a:cs typeface="Calibri"/>
                          <a:sym typeface="Calibri"/>
                        </a:rPr>
                        <a:t>th</a:t>
                      </a:r>
                      <a:r>
                        <a:rPr lang="en-GB" sz="1100" u="none" strike="noStrike" cap="none" dirty="0">
                          <a:latin typeface="Calibri"/>
                          <a:ea typeface="Calibri"/>
                          <a:cs typeface="Calibri"/>
                          <a:sym typeface="Calibri"/>
                        </a:rPr>
                        <a:t> April</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Friday 18</a:t>
                      </a:r>
                      <a:r>
                        <a:rPr lang="en-GB" sz="1100" u="none" strike="noStrike" cap="none" baseline="30000" dirty="0">
                          <a:latin typeface="Calibri"/>
                          <a:ea typeface="Calibri"/>
                          <a:cs typeface="Calibri"/>
                          <a:sym typeface="Calibri"/>
                        </a:rPr>
                        <a:t>th</a:t>
                      </a:r>
                      <a:r>
                        <a:rPr lang="en-GB" sz="1100" u="none" strike="noStrike" cap="none" dirty="0">
                          <a:latin typeface="Calibri"/>
                          <a:ea typeface="Calibri"/>
                          <a:cs typeface="Calibri"/>
                          <a:sym typeface="Calibri"/>
                        </a:rPr>
                        <a:t> July</a:t>
                      </a:r>
                      <a:endParaRPr sz="1400" u="none" strike="noStrike" cap="none" dirty="0"/>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100"/>
                        <a:buFont typeface="Arial"/>
                        <a:buChar char="•"/>
                      </a:pPr>
                      <a:r>
                        <a:rPr lang="en-GB" sz="1100" u="none" strike="noStrike" cap="none" dirty="0">
                          <a:latin typeface="Calibri"/>
                          <a:ea typeface="Calibri"/>
                          <a:cs typeface="Calibri"/>
                          <a:sym typeface="Calibri"/>
                        </a:rPr>
                        <a:t>6hrs for Mon 21</a:t>
                      </a:r>
                      <a:r>
                        <a:rPr lang="en-GB" sz="1100" u="none" strike="noStrike" cap="none" baseline="30000" dirty="0">
                          <a:latin typeface="Calibri"/>
                          <a:ea typeface="Calibri"/>
                          <a:cs typeface="Calibri"/>
                          <a:sym typeface="Calibri"/>
                        </a:rPr>
                        <a:t>st</a:t>
                      </a:r>
                      <a:r>
                        <a:rPr lang="en-GB" sz="1100" u="none" strike="noStrike" cap="none" dirty="0">
                          <a:latin typeface="Calibri"/>
                          <a:ea typeface="Calibri"/>
                          <a:cs typeface="Calibri"/>
                          <a:sym typeface="Calibri"/>
                        </a:rPr>
                        <a:t> July</a:t>
                      </a:r>
                      <a:endParaRPr sz="14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09600" y="2660140"/>
            <a:ext cx="10972800" cy="97312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dirty="0">
                <a:latin typeface="Calibri"/>
                <a:ea typeface="Calibri"/>
                <a:cs typeface="Calibri"/>
                <a:sym typeface="Calibri"/>
              </a:rPr>
              <a:t>Staff Questionnaire Results</a:t>
            </a:r>
            <a:endParaRPr sz="3600" u="sng" dirty="0">
              <a:latin typeface="Calibri"/>
              <a:ea typeface="Calibri"/>
              <a:cs typeface="Calibri"/>
              <a:sym typeface="Calibri"/>
            </a:endParaRPr>
          </a:p>
        </p:txBody>
      </p:sp>
      <p:pic>
        <p:nvPicPr>
          <p:cNvPr id="101" name="Google Shape;101;p3">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6"/>
          <p:cNvGraphicFramePr/>
          <p:nvPr/>
        </p:nvGraphicFramePr>
        <p:xfrm>
          <a:off x="359100" y="2941983"/>
          <a:ext cx="924975" cy="1408200"/>
        </p:xfrm>
        <a:graphic>
          <a:graphicData uri="http://schemas.openxmlformats.org/drawingml/2006/table">
            <a:tbl>
              <a:tblPr>
                <a:noFill/>
                <a:tableStyleId>{23B7EB57-1E75-43E8-B5E7-8EA5456E1EE3}</a:tableStyleId>
              </a:tblPr>
              <a:tblGrid>
                <a:gridCol w="924975">
                  <a:extLst>
                    <a:ext uri="{9D8B030D-6E8A-4147-A177-3AD203B41FA5}">
                      <a16:colId xmlns:a16="http://schemas.microsoft.com/office/drawing/2014/main" val="20000"/>
                    </a:ext>
                  </a:extLst>
                </a:gridCol>
              </a:tblGrid>
              <a:tr h="947825">
                <a:tc>
                  <a:txBody>
                    <a:bodyPr/>
                    <a:lstStyle/>
                    <a:p>
                      <a:pPr marL="0" marR="0" lvl="0" indent="0" algn="ctr" rtl="0">
                        <a:lnSpc>
                          <a:spcPct val="115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OVERALL JUDGEMENT FOR  AREA 1</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0375">
                <a:tc>
                  <a:txBody>
                    <a:bodyPr/>
                    <a:lstStyle/>
                    <a:p>
                      <a:pPr marL="0" marR="0" lvl="0" indent="0" algn="ctr" rtl="0">
                        <a:lnSpc>
                          <a:spcPct val="115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bl>
          </a:graphicData>
        </a:graphic>
      </p:graphicFrame>
      <p:pic>
        <p:nvPicPr>
          <p:cNvPr id="154" name="Google Shape;154;p6">
            <a:hlinkClick r:id="rId3" action="ppaction://hlinksldjump"/>
          </p:cNvPr>
          <p:cNvPicPr preferRelativeResize="0"/>
          <p:nvPr/>
        </p:nvPicPr>
        <p:blipFill rotWithShape="1">
          <a:blip r:embed="rId4">
            <a:alphaModFix/>
          </a:blip>
          <a:srcRect/>
          <a:stretch/>
        </p:blipFill>
        <p:spPr>
          <a:xfrm>
            <a:off x="50800" y="6589211"/>
            <a:ext cx="246909" cy="192589"/>
          </a:xfrm>
          <a:prstGeom prst="rect">
            <a:avLst/>
          </a:prstGeom>
          <a:noFill/>
          <a:ln>
            <a:noFill/>
          </a:ln>
        </p:spPr>
      </p:pic>
      <p:graphicFrame>
        <p:nvGraphicFramePr>
          <p:cNvPr id="155" name="Google Shape;155;p6"/>
          <p:cNvGraphicFramePr/>
          <p:nvPr/>
        </p:nvGraphicFramePr>
        <p:xfrm>
          <a:off x="1407380" y="433357"/>
          <a:ext cx="10177700" cy="5991250"/>
        </p:xfrm>
        <a:graphic>
          <a:graphicData uri="http://schemas.openxmlformats.org/drawingml/2006/table">
            <a:tbl>
              <a:tblPr>
                <a:noFill/>
                <a:tableStyleId>{23B7EB57-1E75-43E8-B5E7-8EA5456E1EE3}</a:tableStyleId>
              </a:tblPr>
              <a:tblGrid>
                <a:gridCol w="442200">
                  <a:extLst>
                    <a:ext uri="{9D8B030D-6E8A-4147-A177-3AD203B41FA5}">
                      <a16:colId xmlns:a16="http://schemas.microsoft.com/office/drawing/2014/main" val="20000"/>
                    </a:ext>
                  </a:extLst>
                </a:gridCol>
                <a:gridCol w="7921250">
                  <a:extLst>
                    <a:ext uri="{9D8B030D-6E8A-4147-A177-3AD203B41FA5}">
                      <a16:colId xmlns:a16="http://schemas.microsoft.com/office/drawing/2014/main" val="20001"/>
                    </a:ext>
                  </a:extLst>
                </a:gridCol>
                <a:gridCol w="1814250">
                  <a:extLst>
                    <a:ext uri="{9D8B030D-6E8A-4147-A177-3AD203B41FA5}">
                      <a16:colId xmlns:a16="http://schemas.microsoft.com/office/drawing/2014/main" val="20002"/>
                    </a:ext>
                  </a:extLst>
                </a:gridCol>
              </a:tblGrid>
              <a:tr h="168200">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b="1" u="sng" strike="noStrike" cap="none">
                          <a:latin typeface="Calibri"/>
                          <a:ea typeface="Calibri"/>
                          <a:cs typeface="Calibri"/>
                          <a:sym typeface="Calibri"/>
                        </a:rPr>
                        <a:t>AREA 1 – TEACHING ,LEARNING,  &amp; CURRICULUM</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latin typeface="Calibri"/>
                          <a:ea typeface="Calibri"/>
                          <a:cs typeface="Calibri"/>
                          <a:sym typeface="Calibri"/>
                        </a:rPr>
                        <a:t>JUDGEMENT</a:t>
                      </a:r>
                      <a:r>
                        <a:rPr lang="en-GB" sz="1000" b="1" i="0" u="none" strike="noStrike" cap="none">
                          <a:solidFill>
                            <a:srgbClr val="FFFFFF"/>
                          </a:solidFill>
                          <a:latin typeface="Calibri"/>
                          <a:ea typeface="Calibri"/>
                          <a:cs typeface="Calibri"/>
                          <a:sym typeface="Calibri"/>
                        </a:rPr>
                        <a:t> </a:t>
                      </a:r>
                      <a:r>
                        <a:rPr lang="en-GB" sz="1000" b="1" i="0" u="none" strike="noStrike" cap="none">
                          <a:latin typeface="Calibri"/>
                          <a:ea typeface="Calibri"/>
                          <a:cs typeface="Calibri"/>
                          <a:sym typeface="Calibri"/>
                        </a:rPr>
                        <a:t>[</a:t>
                      </a:r>
                      <a:r>
                        <a:rPr lang="en-GB" sz="1000" b="1" i="0" u="none" strike="noStrike" cap="none">
                          <a:solidFill>
                            <a:srgbClr val="0070C0"/>
                          </a:solidFill>
                          <a:latin typeface="Calibri"/>
                          <a:ea typeface="Calibri"/>
                          <a:cs typeface="Calibri"/>
                          <a:sym typeface="Calibri"/>
                        </a:rPr>
                        <a:t>E</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00B050"/>
                          </a:solidFill>
                          <a:latin typeface="Calibri"/>
                          <a:ea typeface="Calibri"/>
                          <a:cs typeface="Calibri"/>
                          <a:sym typeface="Calibri"/>
                        </a:rPr>
                        <a:t>G</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FFC000"/>
                          </a:solidFill>
                          <a:latin typeface="Calibri"/>
                          <a:ea typeface="Calibri"/>
                          <a:cs typeface="Calibri"/>
                          <a:sym typeface="Calibri"/>
                        </a:rPr>
                        <a:t>S</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FF0000"/>
                          </a:solidFill>
                          <a:latin typeface="Calibri"/>
                          <a:ea typeface="Calibri"/>
                          <a:cs typeface="Calibri"/>
                          <a:sym typeface="Calibri"/>
                        </a:rPr>
                        <a:t>U</a:t>
                      </a:r>
                      <a:r>
                        <a:rPr lang="en-GB" sz="1000" b="1" i="0" u="none" strike="noStrike" cap="none">
                          <a:latin typeface="Calibri"/>
                          <a:ea typeface="Calibri"/>
                          <a:cs typeface="Calibri"/>
                          <a:sym typeface="Calibri"/>
                        </a:rPr>
                        <a:t>]</a:t>
                      </a:r>
                      <a:endParaRPr sz="10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as a school do we ensure that our learners achieve?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1000"/>
                        <a:buFont typeface="Corbel"/>
                        <a:buNone/>
                      </a:pPr>
                      <a:r>
                        <a:rPr lang="en-GB" sz="1000" b="0" i="0" u="none" strike="noStrike" cap="none">
                          <a:solidFill>
                            <a:schemeClr val="dk1"/>
                          </a:solidFill>
                          <a:latin typeface="Corbel"/>
                          <a:ea typeface="Corbel"/>
                          <a:cs typeface="Corbel"/>
                          <a:sym typeface="Corbel"/>
                        </a:rPr>
                        <a:t>How well do we enable our learners to make progress within lessons?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to make progress over time?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recall previous learning?</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5"/>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to develop their thinking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acquire new knowledge?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7"/>
                  </a:ext>
                </a:extLst>
              </a:tr>
              <a:tr h="838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to develop their understanding and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8"/>
                  </a:ext>
                </a:extLst>
              </a:tr>
              <a:tr h="187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to apply their skills in different contexts?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learners to develop independent learning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0"/>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enable our MAT learners to work to the full extent of their capability?</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1"/>
                  </a:ext>
                </a:extLst>
              </a:tr>
              <a:tr h="1794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appropriate is the range of accredited qualifications our learners achieve?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2"/>
                  </a:ext>
                </a:extLst>
              </a:tr>
              <a:tr h="1696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ensure that our learners move on to courses, training, employment or specialist provision?</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3"/>
                  </a:ext>
                </a:extLst>
              </a:tr>
              <a:tr h="1696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eligible for free school meals to make progress?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4"/>
                  </a:ext>
                </a:extLst>
              </a:tr>
              <a:tr h="1774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learners who have English as an additional language to make progress?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5"/>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from ethnic minority groups to make progress</a:t>
                      </a:r>
                      <a:endParaRPr sz="1000" b="1" u="none" strike="noStrike" cap="none">
                        <a:latin typeface="Calibri"/>
                        <a:ea typeface="Calibri"/>
                        <a:cs typeface="Calibri"/>
                        <a:sym typeface="Calibri"/>
                      </a:endParaRPr>
                    </a:p>
                  </a:txBody>
                  <a:tcPr marL="8700" marR="87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6"/>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with their literacy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7"/>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with their communication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8"/>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1.19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with their numeracy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9"/>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with their DCF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0"/>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to use these skills across the curriculum?</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1"/>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to develop their fine motor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2"/>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to develop their gross motor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3"/>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to develop their independent life skills?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4"/>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support our learners to use their Welsh language skills across the curriculum?</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5"/>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manage learner behaviours?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6"/>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teachers use class teams to support pupils’ learning?</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7"/>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does feedback from staff help our learners know how well they are doing and what they need to do to improve?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8"/>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1.29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gauge learners’ understanding through questioning and monitoring?</a:t>
                      </a:r>
                      <a:endParaRPr sz="10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9"/>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provide opportunities for our learners to assess their own performance and that of other pupils?</a:t>
                      </a:r>
                      <a:endParaRPr sz="1000" b="1" u="none" strike="noStrike" cap="none">
                        <a:latin typeface="Calibri"/>
                        <a:ea typeface="Calibri"/>
                        <a:cs typeface="Calibri"/>
                        <a:sym typeface="Calibri"/>
                      </a:endParaRPr>
                    </a:p>
                  </a:txBody>
                  <a:tcPr marL="8700" marR="87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0"/>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teachers ensure that their assessments are valid, accurate and reliable?</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1"/>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provide learners with a range of  learning experiences across subjects and areas of learning?</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2"/>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learning experiences meet the needs of our learners?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3"/>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consider individual learners’ learning needs in the planning the curriculum, individual lessons and sequences of lessons?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4"/>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consider learners’ learning targets (PPTs) and provide a suitable programme of work to help pupils meet them?</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5"/>
                  </a:ext>
                </a:extLst>
              </a:tr>
              <a:tr h="1519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rbel"/>
                          <a:ea typeface="Corbel"/>
                          <a:cs typeface="Corbel"/>
                          <a:sym typeface="Corbel"/>
                        </a:rPr>
                        <a:t>1.36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rbel"/>
                          <a:ea typeface="Corbel"/>
                          <a:cs typeface="Corbel"/>
                          <a:sym typeface="Corbel"/>
                        </a:rPr>
                        <a:t>How well do we use the outdoors to provide learning experiences?</a:t>
                      </a:r>
                      <a:endParaRPr sz="10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36"/>
                  </a:ext>
                </a:extLst>
              </a:tr>
              <a:tr h="214875">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r" rtl="0">
                        <a:lnSpc>
                          <a:spcPct val="100000"/>
                        </a:lnSpc>
                        <a:spcBef>
                          <a:spcPts val="0"/>
                        </a:spcBef>
                        <a:spcAft>
                          <a:spcPts val="0"/>
                        </a:spcAft>
                        <a:buClr>
                          <a:srgbClr val="000000"/>
                        </a:buClr>
                        <a:buSzPts val="800"/>
                        <a:buFont typeface="Arial"/>
                        <a:buNone/>
                      </a:pPr>
                      <a:r>
                        <a:rPr lang="en-GB" sz="800" b="1" u="none" strike="noStrike" cap="none">
                          <a:latin typeface="Calibri"/>
                          <a:ea typeface="Calibri"/>
                          <a:cs typeface="Calibri"/>
                          <a:sym typeface="Calibri"/>
                        </a:rPr>
                        <a:t>OVERALL JUDGEMENT FOR  AREA 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aphicFrame>
        <p:nvGraphicFramePr>
          <p:cNvPr id="160" name="Google Shape;160;p59"/>
          <p:cNvGraphicFramePr/>
          <p:nvPr/>
        </p:nvGraphicFramePr>
        <p:xfrm>
          <a:off x="359100" y="2941983"/>
          <a:ext cx="924975" cy="1408200"/>
        </p:xfrm>
        <a:graphic>
          <a:graphicData uri="http://schemas.openxmlformats.org/drawingml/2006/table">
            <a:tbl>
              <a:tblPr>
                <a:noFill/>
                <a:tableStyleId>{23B7EB57-1E75-43E8-B5E7-8EA5456E1EE3}</a:tableStyleId>
              </a:tblPr>
              <a:tblGrid>
                <a:gridCol w="924975">
                  <a:extLst>
                    <a:ext uri="{9D8B030D-6E8A-4147-A177-3AD203B41FA5}">
                      <a16:colId xmlns:a16="http://schemas.microsoft.com/office/drawing/2014/main" val="20000"/>
                    </a:ext>
                  </a:extLst>
                </a:gridCol>
              </a:tblGrid>
              <a:tr h="947825">
                <a:tc>
                  <a:txBody>
                    <a:bodyPr/>
                    <a:lstStyle/>
                    <a:p>
                      <a:pPr marL="0" marR="0" lvl="0" indent="0" algn="ctr" rtl="0">
                        <a:lnSpc>
                          <a:spcPct val="115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OVERALL JUDGEMENT FOR  AREA 2</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0375">
                <a:tc>
                  <a:txBody>
                    <a:bodyPr/>
                    <a:lstStyle/>
                    <a:p>
                      <a:pPr marL="0" marR="0" lvl="0" indent="0" algn="ctr" rtl="0">
                        <a:lnSpc>
                          <a:spcPct val="115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bl>
          </a:graphicData>
        </a:graphic>
      </p:graphicFrame>
      <p:pic>
        <p:nvPicPr>
          <p:cNvPr id="161" name="Google Shape;161;p59">
            <a:hlinkClick r:id="rId3" action="ppaction://hlinksldjump"/>
          </p:cNvPr>
          <p:cNvPicPr preferRelativeResize="0"/>
          <p:nvPr/>
        </p:nvPicPr>
        <p:blipFill rotWithShape="1">
          <a:blip r:embed="rId4">
            <a:alphaModFix/>
          </a:blip>
          <a:srcRect/>
          <a:stretch/>
        </p:blipFill>
        <p:spPr>
          <a:xfrm>
            <a:off x="50800" y="6589211"/>
            <a:ext cx="246909" cy="192589"/>
          </a:xfrm>
          <a:prstGeom prst="rect">
            <a:avLst/>
          </a:prstGeom>
          <a:noFill/>
          <a:ln>
            <a:noFill/>
          </a:ln>
        </p:spPr>
      </p:pic>
      <p:graphicFrame>
        <p:nvGraphicFramePr>
          <p:cNvPr id="162" name="Google Shape;162;p59"/>
          <p:cNvGraphicFramePr/>
          <p:nvPr/>
        </p:nvGraphicFramePr>
        <p:xfrm>
          <a:off x="1407381" y="292964"/>
          <a:ext cx="9493850" cy="6351100"/>
        </p:xfrm>
        <a:graphic>
          <a:graphicData uri="http://schemas.openxmlformats.org/drawingml/2006/table">
            <a:tbl>
              <a:tblPr>
                <a:noFill/>
                <a:tableStyleId>{23B7EB57-1E75-43E8-B5E7-8EA5456E1EE3}</a:tableStyleId>
              </a:tblPr>
              <a:tblGrid>
                <a:gridCol w="412475">
                  <a:extLst>
                    <a:ext uri="{9D8B030D-6E8A-4147-A177-3AD203B41FA5}">
                      <a16:colId xmlns:a16="http://schemas.microsoft.com/office/drawing/2014/main" val="20000"/>
                    </a:ext>
                  </a:extLst>
                </a:gridCol>
                <a:gridCol w="7689900">
                  <a:extLst>
                    <a:ext uri="{9D8B030D-6E8A-4147-A177-3AD203B41FA5}">
                      <a16:colId xmlns:a16="http://schemas.microsoft.com/office/drawing/2014/main" val="20001"/>
                    </a:ext>
                  </a:extLst>
                </a:gridCol>
                <a:gridCol w="1391475">
                  <a:extLst>
                    <a:ext uri="{9D8B030D-6E8A-4147-A177-3AD203B41FA5}">
                      <a16:colId xmlns:a16="http://schemas.microsoft.com/office/drawing/2014/main" val="20002"/>
                    </a:ext>
                  </a:extLst>
                </a:gridCol>
              </a:tblGrid>
              <a:tr h="262550">
                <a:tc gridSpan="2">
                  <a:txBody>
                    <a:bodyPr/>
                    <a:lstStyle/>
                    <a:p>
                      <a:pPr marL="0" marR="0" lvl="0" indent="0" algn="ctr" rtl="0">
                        <a:lnSpc>
                          <a:spcPct val="100000"/>
                        </a:lnSpc>
                        <a:spcBef>
                          <a:spcPts val="0"/>
                        </a:spcBef>
                        <a:spcAft>
                          <a:spcPts val="0"/>
                        </a:spcAft>
                        <a:buClr>
                          <a:srgbClr val="000000"/>
                        </a:buClr>
                        <a:buSzPts val="1000"/>
                        <a:buFont typeface="Arial"/>
                        <a:buNone/>
                      </a:pPr>
                      <a:r>
                        <a:rPr lang="en-GB" sz="1000" b="1" u="sng" strike="noStrike" cap="none">
                          <a:latin typeface="Calibri"/>
                          <a:ea typeface="Calibri"/>
                          <a:cs typeface="Calibri"/>
                          <a:sym typeface="Calibri"/>
                        </a:rPr>
                        <a:t>AREA 2 – WELLBEING,CARE, SUPPORT &amp; GUIDENCE</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latin typeface="Calibri"/>
                          <a:ea typeface="Calibri"/>
                          <a:cs typeface="Calibri"/>
                          <a:sym typeface="Calibri"/>
                        </a:rPr>
                        <a:t>JUDGEMENT</a:t>
                      </a:r>
                      <a:r>
                        <a:rPr lang="en-GB" sz="1000" b="1" i="0" u="none" strike="noStrike" cap="none">
                          <a:solidFill>
                            <a:srgbClr val="FFFFFF"/>
                          </a:solidFill>
                          <a:latin typeface="Calibri"/>
                          <a:ea typeface="Calibri"/>
                          <a:cs typeface="Calibri"/>
                          <a:sym typeface="Calibri"/>
                        </a:rPr>
                        <a:t> </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latin typeface="Calibri"/>
                          <a:ea typeface="Calibri"/>
                          <a:cs typeface="Calibri"/>
                          <a:sym typeface="Calibri"/>
                        </a:rPr>
                        <a:t>[</a:t>
                      </a:r>
                      <a:r>
                        <a:rPr lang="en-GB" sz="1000" b="1" i="0" u="none" strike="noStrike" cap="none">
                          <a:solidFill>
                            <a:srgbClr val="0070C0"/>
                          </a:solidFill>
                          <a:latin typeface="Calibri"/>
                          <a:ea typeface="Calibri"/>
                          <a:cs typeface="Calibri"/>
                          <a:sym typeface="Calibri"/>
                        </a:rPr>
                        <a:t>E</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00B050"/>
                          </a:solidFill>
                          <a:latin typeface="Calibri"/>
                          <a:ea typeface="Calibri"/>
                          <a:cs typeface="Calibri"/>
                          <a:sym typeface="Calibri"/>
                        </a:rPr>
                        <a:t>G</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FFC000"/>
                          </a:solidFill>
                          <a:latin typeface="Calibri"/>
                          <a:ea typeface="Calibri"/>
                          <a:cs typeface="Calibri"/>
                          <a:sym typeface="Calibri"/>
                        </a:rPr>
                        <a:t>S</a:t>
                      </a:r>
                      <a:r>
                        <a:rPr lang="en-GB" sz="1000" b="1" i="0" u="none" strike="noStrike" cap="none">
                          <a:solidFill>
                            <a:srgbClr val="FFFFFF"/>
                          </a:solidFill>
                          <a:latin typeface="Calibri"/>
                          <a:ea typeface="Calibri"/>
                          <a:cs typeface="Calibri"/>
                          <a:sym typeface="Calibri"/>
                        </a:rPr>
                        <a:t>, </a:t>
                      </a:r>
                      <a:r>
                        <a:rPr lang="en-GB" sz="1000" b="1" i="0" u="none" strike="noStrike" cap="none">
                          <a:solidFill>
                            <a:srgbClr val="FF0000"/>
                          </a:solidFill>
                          <a:latin typeface="Calibri"/>
                          <a:ea typeface="Calibri"/>
                          <a:cs typeface="Calibri"/>
                          <a:sym typeface="Calibri"/>
                        </a:rPr>
                        <a:t>U</a:t>
                      </a:r>
                      <a:r>
                        <a:rPr lang="en-GB" sz="1000" b="1" i="0" u="none" strike="noStrike" cap="none">
                          <a:latin typeface="Calibri"/>
                          <a:ea typeface="Calibri"/>
                          <a:cs typeface="Calibri"/>
                          <a:sym typeface="Calibri"/>
                        </a:rPr>
                        <a:t>]</a:t>
                      </a:r>
                      <a:endParaRPr sz="10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does our curriculum support the well-being, equity and inclusion of our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support the development of the social and emotional skills of our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provide effective opportunities for learners to develop secure values and to establish their spiritual and ethical beliefs?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promote principles that help our learners to distinguish between right and wrong?</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in giving learners’ the opportunity to participate in performance to develop their self-confidence and creative expression?</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5"/>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provide for relationships and sexuality education?</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6"/>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promote good physical and mental health?</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7"/>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support our learners to be physically active and healthy?</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8"/>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promote healthy eating and drinking</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support our learners to make healthy lifestyle choices?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0"/>
                  </a:ext>
                </a:extLst>
              </a:tr>
              <a:tr h="13732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support our learners’ emotional wellbeing and mental health? </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1"/>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develop healthy attitudes and behaviours?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2"/>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our learners to develop healthy relationships?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3"/>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learners to behave positively?</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4"/>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learners to interact well in classes, at break and lunchtime and around the school?</a:t>
                      </a:r>
                      <a:endParaRPr sz="8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5"/>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learners to develop the resilience to respond to challenging situations?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6"/>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learners show confidence and resilience in their lives, for example in the way they interact with new people and with adults?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7"/>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2.19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learners to have good attendance?</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8"/>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facilitate good relationships between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9"/>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at keeping learners safe?</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20"/>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safe do learners feel at school?</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1"/>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at supporting learners to be safe online?</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22"/>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in enabling learners to voice concerns about their safety?</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3"/>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our school values ensure equity for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4"/>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promote and raise awareness of diversity?</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5"/>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meet the needs of learners who are disadvantaged by poverty?</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6"/>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prevent prejudice, inequality and bullying?</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7"/>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2.29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address occurrences of prejudice, inequality and bullying?</a:t>
                      </a:r>
                      <a:endParaRPr sz="8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8"/>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support looked after children?</a:t>
                      </a:r>
                      <a:endParaRPr sz="800" b="1"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9"/>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promote and uphold the rights of children and young people?</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0"/>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enable learner voice to influence how and what they learn?</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1"/>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To what extent do our learner voice and llais activities enable learners to become active citizens?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2"/>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take account of learner voice and involve learners in decisions that affect them?</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3"/>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provide experiences that help to prepare young people for the responsibilities and experiences of adult life?</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4"/>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manage transitions between classes,  phases and school sites?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5"/>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2.37</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work with parents, governors and other partners?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6"/>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2.38</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does our provision help our learners to develop an understanding of their culture, the local community and the wider world?</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7"/>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2.39</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is the school’s approach to inclusion?</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8"/>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2.40</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collaborate with external agencies to meet the needs of its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9"/>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2.41</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in enabling learners to participate in PCMs?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0"/>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engage with parents, carers and families of learners?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1"/>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2.43</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we in developing parents/carers' capacity to support their own children?</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2"/>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2.44</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effective are annual reports to parents/carers in providing information on their child’s progress?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3"/>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2.45</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make adjustments to support learners to access opportunities?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4"/>
                  </a:ext>
                </a:extLst>
              </a:tr>
              <a:tr h="131275">
                <a:tc>
                  <a:txBody>
                    <a:bodyPr/>
                    <a:lstStyle/>
                    <a:p>
                      <a:pPr marL="0" marR="0" lvl="0" indent="0" algn="l" rtl="0">
                        <a:lnSpc>
                          <a:spcPct val="100000"/>
                        </a:lnSpc>
                        <a:spcBef>
                          <a:spcPts val="0"/>
                        </a:spcBef>
                        <a:spcAft>
                          <a:spcPts val="0"/>
                        </a:spcAft>
                        <a:buClr>
                          <a:srgbClr val="000000"/>
                        </a:buClr>
                        <a:buSzPts val="800"/>
                        <a:buFont typeface="Arial"/>
                        <a:buNone/>
                      </a:pPr>
                      <a:r>
                        <a:rPr lang="en-GB" sz="800" u="none" strike="noStrike" cap="none">
                          <a:latin typeface="Calibri"/>
                          <a:ea typeface="Calibri"/>
                          <a:cs typeface="Calibri"/>
                          <a:sym typeface="Calibri"/>
                        </a:rPr>
                        <a:t>2.46</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Corbel"/>
                          <a:ea typeface="Corbel"/>
                          <a:cs typeface="Corbel"/>
                          <a:sym typeface="Corbel"/>
                        </a:rPr>
                        <a:t>How well do we make adjustments to support learners to access opportunities?</a:t>
                      </a:r>
                      <a:endParaRPr sz="800" u="none" strike="noStrike" cap="none">
                        <a:latin typeface="Calibri"/>
                        <a:ea typeface="Calibri"/>
                        <a:cs typeface="Calibri"/>
                        <a:sym typeface="Calibri"/>
                      </a:endParaRPr>
                    </a:p>
                  </a:txBody>
                  <a:tcPr marL="8700" marR="87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5"/>
                  </a:ext>
                </a:extLst>
              </a:tr>
              <a:tr h="132875">
                <a:tc>
                  <a:txBody>
                    <a:bodyPr/>
                    <a:lstStyle/>
                    <a:p>
                      <a:pPr marL="0" marR="0" lvl="0" indent="0" algn="l" rtl="0">
                        <a:lnSpc>
                          <a:spcPct val="100000"/>
                        </a:lnSpc>
                        <a:spcBef>
                          <a:spcPts val="0"/>
                        </a:spcBef>
                        <a:spcAft>
                          <a:spcPts val="0"/>
                        </a:spcAft>
                        <a:buClr>
                          <a:srgbClr val="000000"/>
                        </a:buClr>
                        <a:buSzPts val="400"/>
                        <a:buFont typeface="Arial"/>
                        <a:buNone/>
                      </a:pPr>
                      <a:endParaRPr sz="4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r" rtl="0">
                        <a:lnSpc>
                          <a:spcPct val="100000"/>
                        </a:lnSpc>
                        <a:spcBef>
                          <a:spcPts val="0"/>
                        </a:spcBef>
                        <a:spcAft>
                          <a:spcPts val="0"/>
                        </a:spcAft>
                        <a:buClr>
                          <a:srgbClr val="000000"/>
                        </a:buClr>
                        <a:buSzPts val="800"/>
                        <a:buFont typeface="Arial"/>
                        <a:buNone/>
                      </a:pPr>
                      <a:r>
                        <a:rPr lang="en-GB" sz="800" b="1" u="none" strike="noStrike" cap="none">
                          <a:latin typeface="Calibri"/>
                          <a:ea typeface="Calibri"/>
                          <a:cs typeface="Calibri"/>
                          <a:sym typeface="Calibri"/>
                        </a:rPr>
                        <a:t>OVERALL JUDGEMENT FOR  AREA 2</a:t>
                      </a:r>
                      <a:endParaRPr sz="1400" u="none" strike="noStrike" cap="none"/>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latin typeface="Calibri"/>
                        <a:ea typeface="Calibri"/>
                        <a:cs typeface="Calibri"/>
                        <a:sym typeface="Calibri"/>
                      </a:endParaRPr>
                    </a:p>
                  </a:txBody>
                  <a:tcPr marL="8700" marR="87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8">
            <a:hlinkClick r:id="rId3" action="ppaction://hlinksldjump"/>
          </p:cNvPr>
          <p:cNvPicPr preferRelativeResize="0"/>
          <p:nvPr/>
        </p:nvPicPr>
        <p:blipFill rotWithShape="1">
          <a:blip r:embed="rId4">
            <a:alphaModFix/>
          </a:blip>
          <a:srcRect/>
          <a:stretch/>
        </p:blipFill>
        <p:spPr>
          <a:xfrm>
            <a:off x="63500" y="6601911"/>
            <a:ext cx="246909" cy="192589"/>
          </a:xfrm>
          <a:prstGeom prst="rect">
            <a:avLst/>
          </a:prstGeom>
          <a:noFill/>
          <a:ln>
            <a:noFill/>
          </a:ln>
        </p:spPr>
      </p:pic>
      <p:graphicFrame>
        <p:nvGraphicFramePr>
          <p:cNvPr id="168" name="Google Shape;168;p8"/>
          <p:cNvGraphicFramePr/>
          <p:nvPr/>
        </p:nvGraphicFramePr>
        <p:xfrm>
          <a:off x="306047" y="2814848"/>
          <a:ext cx="873025" cy="912801"/>
        </p:xfrm>
        <a:graphic>
          <a:graphicData uri="http://schemas.openxmlformats.org/drawingml/2006/table">
            <a:tbl>
              <a:tblPr>
                <a:noFill/>
                <a:tableStyleId>{23B7EB57-1E75-43E8-B5E7-8EA5456E1EE3}</a:tableStyleId>
              </a:tblPr>
              <a:tblGrid>
                <a:gridCol w="873025">
                  <a:extLst>
                    <a:ext uri="{9D8B030D-6E8A-4147-A177-3AD203B41FA5}">
                      <a16:colId xmlns:a16="http://schemas.microsoft.com/office/drawing/2014/main" val="20000"/>
                    </a:ext>
                  </a:extLst>
                </a:gridCol>
              </a:tblGrid>
              <a:tr h="418750">
                <a:tc>
                  <a:txBody>
                    <a:bodyPr/>
                    <a:lstStyle/>
                    <a:p>
                      <a:pPr marL="0" marR="0" lvl="0" indent="0" algn="ctr" rtl="0">
                        <a:lnSpc>
                          <a:spcPct val="115000"/>
                        </a:lnSpc>
                        <a:spcBef>
                          <a:spcPts val="0"/>
                        </a:spcBef>
                        <a:spcAft>
                          <a:spcPts val="0"/>
                        </a:spcAft>
                        <a:buClr>
                          <a:srgbClr val="000000"/>
                        </a:buClr>
                        <a:buSzPts val="1100"/>
                        <a:buFont typeface="Arial"/>
                        <a:buNone/>
                      </a:pPr>
                      <a:r>
                        <a:rPr lang="en-GB" sz="1100" u="none" strike="noStrike" cap="none">
                          <a:latin typeface="Calibri"/>
                          <a:ea typeface="Calibri"/>
                          <a:cs typeface="Calibri"/>
                          <a:sym typeface="Calibri"/>
                        </a:rPr>
                        <a:t>OVERALL JUDGEMENT FOR  AREA 3</a:t>
                      </a:r>
                      <a:endParaRPr sz="1400" u="none" strike="noStrike" cap="none"/>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6825">
                <a:tc>
                  <a:txBody>
                    <a:bodyPr/>
                    <a:lstStyle/>
                    <a:p>
                      <a:pPr marL="0" marR="0" lvl="0" indent="0" algn="ctr" rtl="0">
                        <a:lnSpc>
                          <a:spcPct val="115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bl>
          </a:graphicData>
        </a:graphic>
      </p:graphicFrame>
      <p:graphicFrame>
        <p:nvGraphicFramePr>
          <p:cNvPr id="169" name="Google Shape;169;p8"/>
          <p:cNvGraphicFramePr/>
          <p:nvPr/>
        </p:nvGraphicFramePr>
        <p:xfrm>
          <a:off x="1628242" y="321684"/>
          <a:ext cx="9678525" cy="5902400"/>
        </p:xfrm>
        <a:graphic>
          <a:graphicData uri="http://schemas.openxmlformats.org/drawingml/2006/table">
            <a:tbl>
              <a:tblPr>
                <a:noFill/>
                <a:tableStyleId>{8AFBE769-0DA2-48B1-9BF1-B2CC75D8B396}</a:tableStyleId>
              </a:tblPr>
              <a:tblGrid>
                <a:gridCol w="309100">
                  <a:extLst>
                    <a:ext uri="{9D8B030D-6E8A-4147-A177-3AD203B41FA5}">
                      <a16:colId xmlns:a16="http://schemas.microsoft.com/office/drawing/2014/main" val="20000"/>
                    </a:ext>
                  </a:extLst>
                </a:gridCol>
                <a:gridCol w="7654925">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tblGrid>
              <a:tr h="201875">
                <a:tc gridSpan="2">
                  <a:txBody>
                    <a:bodyPr/>
                    <a:lstStyle/>
                    <a:p>
                      <a:pPr marL="0" marR="0" lvl="0" indent="0" algn="ctr" rtl="0">
                        <a:lnSpc>
                          <a:spcPct val="100000"/>
                        </a:lnSpc>
                        <a:spcBef>
                          <a:spcPts val="0"/>
                        </a:spcBef>
                        <a:spcAft>
                          <a:spcPts val="0"/>
                        </a:spcAft>
                        <a:buClr>
                          <a:srgbClr val="000000"/>
                        </a:buClr>
                        <a:buSzPts val="600"/>
                        <a:buFont typeface="Arial"/>
                        <a:buNone/>
                      </a:pPr>
                      <a:r>
                        <a:rPr lang="en-GB" sz="1000" b="1" u="sng" strike="noStrike" cap="none">
                          <a:solidFill>
                            <a:schemeClr val="dk1"/>
                          </a:solidFill>
                          <a:latin typeface="Calibri"/>
                          <a:ea typeface="Calibri"/>
                          <a:cs typeface="Calibri"/>
                          <a:sym typeface="Calibri"/>
                        </a:rPr>
                        <a:t> AREA 3 – LEADING &amp; IMPROVING </a:t>
                      </a:r>
                      <a:endParaRPr sz="1000" b="1" i="0" u="sng"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600"/>
                        <a:buFont typeface="Arial"/>
                        <a:buNone/>
                      </a:pPr>
                      <a:r>
                        <a:rPr lang="en-GB" sz="1000" b="1" u="none" strike="noStrike" cap="none">
                          <a:solidFill>
                            <a:schemeClr val="dk1"/>
                          </a:solidFill>
                          <a:latin typeface="Calibri"/>
                          <a:ea typeface="Calibri"/>
                          <a:cs typeface="Calibri"/>
                          <a:sym typeface="Calibri"/>
                        </a:rPr>
                        <a:t>JUDGEMENT</a:t>
                      </a:r>
                      <a:r>
                        <a:rPr lang="en-GB" sz="1000" b="1" u="none" strike="noStrike" cap="none">
                          <a:solidFill>
                            <a:schemeClr val="lt1"/>
                          </a:solidFill>
                          <a:latin typeface="Calibri"/>
                          <a:ea typeface="Calibri"/>
                          <a:cs typeface="Calibri"/>
                          <a:sym typeface="Calibri"/>
                        </a:rPr>
                        <a:t> [</a:t>
                      </a:r>
                      <a:r>
                        <a:rPr lang="en-GB" sz="1000" b="1" u="none" strike="noStrike" cap="none">
                          <a:solidFill>
                            <a:srgbClr val="00B0F0"/>
                          </a:solidFill>
                          <a:latin typeface="Calibri"/>
                          <a:ea typeface="Calibri"/>
                          <a:cs typeface="Calibri"/>
                          <a:sym typeface="Calibri"/>
                        </a:rPr>
                        <a:t>E</a:t>
                      </a:r>
                      <a:r>
                        <a:rPr lang="en-GB" sz="1000" b="1" u="none" strike="noStrike" cap="none">
                          <a:solidFill>
                            <a:schemeClr val="lt1"/>
                          </a:solidFill>
                          <a:latin typeface="Calibri"/>
                          <a:ea typeface="Calibri"/>
                          <a:cs typeface="Calibri"/>
                          <a:sym typeface="Calibri"/>
                        </a:rPr>
                        <a:t>, </a:t>
                      </a:r>
                      <a:r>
                        <a:rPr lang="en-GB" sz="1000" b="1" u="none" strike="noStrike" cap="none">
                          <a:solidFill>
                            <a:srgbClr val="00B050"/>
                          </a:solidFill>
                          <a:latin typeface="Calibri"/>
                          <a:ea typeface="Calibri"/>
                          <a:cs typeface="Calibri"/>
                          <a:sym typeface="Calibri"/>
                        </a:rPr>
                        <a:t>G</a:t>
                      </a:r>
                      <a:r>
                        <a:rPr lang="en-GB" sz="1000" b="1" u="none" strike="noStrike" cap="none">
                          <a:solidFill>
                            <a:schemeClr val="lt1"/>
                          </a:solidFill>
                          <a:latin typeface="Calibri"/>
                          <a:ea typeface="Calibri"/>
                          <a:cs typeface="Calibri"/>
                          <a:sym typeface="Calibri"/>
                        </a:rPr>
                        <a:t>, </a:t>
                      </a:r>
                      <a:r>
                        <a:rPr lang="en-GB" sz="1000" b="1" u="none" strike="noStrike" cap="none">
                          <a:solidFill>
                            <a:srgbClr val="FFC000"/>
                          </a:solidFill>
                          <a:latin typeface="Calibri"/>
                          <a:ea typeface="Calibri"/>
                          <a:cs typeface="Calibri"/>
                          <a:sym typeface="Calibri"/>
                        </a:rPr>
                        <a:t>S</a:t>
                      </a:r>
                      <a:r>
                        <a:rPr lang="en-GB" sz="1000" b="1" u="none" strike="noStrike" cap="none">
                          <a:solidFill>
                            <a:schemeClr val="lt1"/>
                          </a:solidFill>
                          <a:latin typeface="Calibri"/>
                          <a:ea typeface="Calibri"/>
                          <a:cs typeface="Calibri"/>
                          <a:sym typeface="Calibri"/>
                        </a:rPr>
                        <a:t>, </a:t>
                      </a:r>
                      <a:r>
                        <a:rPr lang="en-GB" sz="1000" b="1" u="none" strike="noStrike" cap="none">
                          <a:solidFill>
                            <a:srgbClr val="FF0000"/>
                          </a:solidFill>
                          <a:latin typeface="Calibri"/>
                          <a:ea typeface="Calibri"/>
                          <a:cs typeface="Calibri"/>
                          <a:sym typeface="Calibri"/>
                        </a:rPr>
                        <a:t>U</a:t>
                      </a:r>
                      <a:r>
                        <a:rPr lang="en-GB" sz="1000" b="1" u="none" strike="noStrike" cap="none">
                          <a:solidFill>
                            <a:schemeClr val="lt1"/>
                          </a:solidFill>
                          <a:latin typeface="Calibri"/>
                          <a:ea typeface="Calibri"/>
                          <a:cs typeface="Calibri"/>
                          <a:sym typeface="Calibri"/>
                        </a:rPr>
                        <a:t>]</a:t>
                      </a:r>
                      <a:endParaRPr sz="1000" b="1"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2.3</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have leaders established and communicated a clear vision and core values?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2.4</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leaders at all levels set high expectations for staff, pupils and themselves?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2.5</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draw upon the views of the school community to shape our vision and core values?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2.6</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is leadership at all levels in the school?</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145375">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2.7</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does leadership influence and improve teaching and learning?</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5"/>
                  </a:ext>
                </a:extLst>
              </a:tr>
              <a:tr h="145375">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2.8</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share our good practice in teaching and learning across the school?</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2.9</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support staff in identifying and addressing their professional learning needs?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7"/>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2.10</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does leadership develop the leadership potential of others?</a:t>
                      </a:r>
                      <a:endParaRPr sz="1400" u="none" strike="noStrike" cap="none"/>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8"/>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2.11</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does our professional learning  support our school priorities?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145375">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2.12</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work with other schools, partners and providers of professional learning to share and to develop our professional practice?</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0"/>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2.13</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support innovation in professional learning?</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1"/>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2.14</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use the national standards to support staff to improve their practice?</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2"/>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2.15</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support the wellbeing of all staff?</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3"/>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2.16</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develop an effective, engaged staff team?</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4"/>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2.17</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does our staffing profile and resources meet the needs of our curriculum?</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5"/>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2.18</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act in accordance with the principles of sustainable development?</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6"/>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2.19</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governors understand and discharge their roles and responsibilities?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17"/>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2.20</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apply systems, policies and procedures to lead and manage the school effectively?</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8"/>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2.21</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is our self-evaluation in supporting us to identify improvement priorities?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19"/>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2.22</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is our improvement planning?</a:t>
                      </a:r>
                      <a:endParaRPr sz="1400" u="none" strike="noStrike" cap="none"/>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0"/>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2.23</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respond to recommendations  from strategic partners? (LA , Estyn, etc)</a:t>
                      </a:r>
                      <a:endParaRPr sz="1400" u="none" strike="noStrike" cap="none"/>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1"/>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2.24</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good is the school’s track-record in making improvements?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22"/>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2.25</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include all stakeholders?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3"/>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2.26</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leaders establish and apply statutory policies and procedures?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4"/>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2.27</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meet the needs of learners who are disadvantaged by poverty?</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5"/>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2.28</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prevent prejudice, inequality and bullying?</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6"/>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2.29</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address occurrences of prejudice, inequality and bullying?</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27"/>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2.30</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support looked after children?</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28"/>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2.31</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promote and uphold the rights of children and young people?</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29"/>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2.32</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enable learner voice to influence how and what they learn?</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0"/>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2.33</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To what extent do our learner voice and llais activities enable learners to become active citizens?</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1"/>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2.34</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take account of learner voice and involve learners in decisions that affect them?</a:t>
                      </a:r>
                      <a:endParaRPr sz="800" b="0" i="0" u="none" strike="noStrike" cap="none">
                        <a:latin typeface="Corbel"/>
                        <a:ea typeface="Corbel"/>
                        <a:cs typeface="Corbel"/>
                        <a:sym typeface="Corbel"/>
                      </a:endParaRPr>
                    </a:p>
                  </a:txBody>
                  <a:tcPr marL="4050" marR="4050" marT="40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2"/>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 2.35</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provide experiences that help to prepare young people for the responsibilities and experiences of adult life?</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3"/>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2.36</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manage transitions between classes,  phases and schools?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34"/>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2.37</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work with parents, governors and other partners?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35"/>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2.38</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does our provision help our learners to develop an understanding of their culture, the local community and the wider world?</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6"/>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2.39</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is the school’s approach to inclusion?</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7"/>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2.40</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collaborate with external agencies to meet the needs of its learners?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38"/>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2.41</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engage with parents, carers and families of learners?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39"/>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2.42</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are we in developing parents/carers' capacity to support their own children?</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0"/>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2.43</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effective are annual reports to parents/carers in providing information on their child’s progress?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1"/>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2.44</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make adjustments to support learners to access opportunities?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2"/>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alibri"/>
                          <a:ea typeface="Calibri"/>
                          <a:cs typeface="Calibri"/>
                          <a:sym typeface="Calibri"/>
                        </a:rPr>
                        <a:t>2.45</a:t>
                      </a:r>
                      <a:endParaRPr sz="800" b="0" i="0" u="none" strike="noStrike" cap="none">
                        <a:solidFill>
                          <a:schemeClr val="dk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GB" sz="800" b="0" i="0" u="none" strike="noStrike" cap="none">
                          <a:solidFill>
                            <a:schemeClr val="dk1"/>
                          </a:solidFill>
                          <a:latin typeface="Corbel"/>
                          <a:ea typeface="Corbel"/>
                          <a:cs typeface="Corbel"/>
                          <a:sym typeface="Corbel"/>
                        </a:rPr>
                        <a:t>How well do we select, implement and evaluate pupil support and intervention strategies?</a:t>
                      </a:r>
                      <a:endParaRPr sz="800" b="1" i="0" u="none" strike="noStrike" cap="none">
                        <a:latin typeface="Corbel"/>
                        <a:ea typeface="Corbel"/>
                        <a:cs typeface="Corbel"/>
                        <a:sym typeface="Corbel"/>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3"/>
                  </a:ext>
                </a:extLst>
              </a:tr>
              <a:tr h="128400">
                <a:tc>
                  <a:txBody>
                    <a:bodyPr/>
                    <a:lstStyle/>
                    <a:p>
                      <a:pPr marL="0" marR="0" lvl="0" indent="0" algn="l" rtl="0">
                        <a:lnSpc>
                          <a:spcPct val="100000"/>
                        </a:lnSpc>
                        <a:spcBef>
                          <a:spcPts val="0"/>
                        </a:spcBef>
                        <a:spcAft>
                          <a:spcPts val="0"/>
                        </a:spcAft>
                        <a:buClr>
                          <a:srgbClr val="000000"/>
                        </a:buClr>
                        <a:buSzPts val="600"/>
                        <a:buFont typeface="Arial"/>
                        <a:buNone/>
                      </a:pPr>
                      <a:r>
                        <a:rPr lang="en-GB" sz="800" u="none" strike="noStrike" cap="none">
                          <a:solidFill>
                            <a:schemeClr val="lt1"/>
                          </a:solidFill>
                          <a:latin typeface="Calibri"/>
                          <a:ea typeface="Calibri"/>
                          <a:cs typeface="Calibri"/>
                          <a:sym typeface="Calibri"/>
                        </a:rPr>
                        <a:t> </a:t>
                      </a: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r" rtl="0">
                        <a:lnSpc>
                          <a:spcPct val="100000"/>
                        </a:lnSpc>
                        <a:spcBef>
                          <a:spcPts val="0"/>
                        </a:spcBef>
                        <a:spcAft>
                          <a:spcPts val="0"/>
                        </a:spcAft>
                        <a:buClr>
                          <a:srgbClr val="000000"/>
                        </a:buClr>
                        <a:buSzPts val="600"/>
                        <a:buFont typeface="Arial"/>
                        <a:buNone/>
                      </a:pPr>
                      <a:r>
                        <a:rPr lang="en-GB" sz="800" u="none" strike="noStrike" cap="none">
                          <a:solidFill>
                            <a:schemeClr val="dk1"/>
                          </a:solidFill>
                          <a:latin typeface="Calibri"/>
                          <a:ea typeface="Calibri"/>
                          <a:cs typeface="Calibri"/>
                          <a:sym typeface="Calibri"/>
                        </a:rPr>
                        <a:t>OVERALL JUDGEMENT FOR AREA </a:t>
                      </a:r>
                      <a:r>
                        <a:rPr lang="en-GB" sz="800" u="none" strike="noStrike" cap="none">
                          <a:solidFill>
                            <a:schemeClr val="lt1"/>
                          </a:solidFill>
                          <a:latin typeface="Calibri"/>
                          <a:ea typeface="Calibri"/>
                          <a:cs typeface="Calibri"/>
                          <a:sym typeface="Calibri"/>
                        </a:rPr>
                        <a:t> </a:t>
                      </a:r>
                      <a:r>
                        <a:rPr lang="en-GB" sz="800" u="none" strike="noStrike" cap="none">
                          <a:solidFill>
                            <a:schemeClr val="dk1"/>
                          </a:solidFill>
                          <a:latin typeface="Calibri"/>
                          <a:ea typeface="Calibri"/>
                          <a:cs typeface="Calibri"/>
                          <a:sym typeface="Calibri"/>
                        </a:rPr>
                        <a:t>3</a:t>
                      </a:r>
                      <a:endParaRPr sz="800" b="1"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r" rtl="0">
                        <a:lnSpc>
                          <a:spcPct val="100000"/>
                        </a:lnSpc>
                        <a:spcBef>
                          <a:spcPts val="0"/>
                        </a:spcBef>
                        <a:spcAft>
                          <a:spcPts val="0"/>
                        </a:spcAft>
                        <a:buClr>
                          <a:srgbClr val="000000"/>
                        </a:buClr>
                        <a:buSzPts val="600"/>
                        <a:buFont typeface="Arial"/>
                        <a:buNone/>
                      </a:pPr>
                      <a:endParaRPr sz="800" b="0" i="0" u="none" strike="noStrike" cap="none">
                        <a:solidFill>
                          <a:schemeClr val="lt1"/>
                        </a:solidFill>
                        <a:latin typeface="Calibri"/>
                        <a:ea typeface="Calibri"/>
                        <a:cs typeface="Calibri"/>
                        <a:sym typeface="Calibri"/>
                      </a:endParaRPr>
                    </a:p>
                  </a:txBody>
                  <a:tcPr marL="4050" marR="4050" marT="40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4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8">
            <a:hlinkClick r:id="rId3" action="ppaction://hlinksldjump"/>
          </p:cNvPr>
          <p:cNvPicPr preferRelativeResize="0"/>
          <p:nvPr/>
        </p:nvPicPr>
        <p:blipFill rotWithShape="1">
          <a:blip r:embed="rId4">
            <a:alphaModFix/>
          </a:blip>
          <a:srcRect/>
          <a:stretch/>
        </p:blipFill>
        <p:spPr>
          <a:xfrm>
            <a:off x="63500" y="6601911"/>
            <a:ext cx="246909" cy="192589"/>
          </a:xfrm>
          <a:prstGeom prst="rect">
            <a:avLst/>
          </a:prstGeom>
          <a:noFill/>
          <a:ln>
            <a:noFill/>
          </a:ln>
        </p:spPr>
      </p:pic>
      <p:sp>
        <p:nvSpPr>
          <p:cNvPr id="5" name="Google Shape;174;p15">
            <a:extLst>
              <a:ext uri="{FF2B5EF4-FFF2-40B4-BE49-F238E27FC236}">
                <a16:creationId xmlns:a16="http://schemas.microsoft.com/office/drawing/2014/main" id="{E74CA67C-EC3A-4A0C-B106-75C0460CE2ED}"/>
              </a:ext>
            </a:extLst>
          </p:cNvPr>
          <p:cNvSpPr txBox="1"/>
          <p:nvPr/>
        </p:nvSpPr>
        <p:spPr>
          <a:xfrm>
            <a:off x="1055420" y="281674"/>
            <a:ext cx="9679859" cy="6477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3600"/>
              <a:buFont typeface="Arial"/>
              <a:buNone/>
            </a:pPr>
            <a:r>
              <a:rPr lang="en-GB" sz="3600" b="0" i="0" u="sng" strike="noStrike" cap="none" dirty="0">
                <a:solidFill>
                  <a:schemeClr val="accent1"/>
                </a:solidFill>
                <a:latin typeface="Calibri"/>
                <a:ea typeface="Calibri"/>
                <a:cs typeface="Calibri"/>
                <a:sym typeface="Calibri"/>
              </a:rPr>
              <a:t>Staff Questionnaire Results</a:t>
            </a:r>
            <a:endParaRPr sz="3600" b="0" i="0" u="sng" strike="noStrike" cap="none" dirty="0">
              <a:solidFill>
                <a:schemeClr val="accent1"/>
              </a:solidFill>
              <a:latin typeface="Calibri"/>
              <a:ea typeface="Calibri"/>
              <a:cs typeface="Calibri"/>
              <a:sym typeface="Calibri"/>
            </a:endParaRPr>
          </a:p>
        </p:txBody>
      </p:sp>
      <p:graphicFrame>
        <p:nvGraphicFramePr>
          <p:cNvPr id="6" name="Google Shape;175;p15">
            <a:extLst>
              <a:ext uri="{FF2B5EF4-FFF2-40B4-BE49-F238E27FC236}">
                <a16:creationId xmlns:a16="http://schemas.microsoft.com/office/drawing/2014/main" id="{81070861-03CD-41AA-9CFD-FE434A117449}"/>
              </a:ext>
            </a:extLst>
          </p:cNvPr>
          <p:cNvGraphicFramePr/>
          <p:nvPr>
            <p:extLst>
              <p:ext uri="{D42A27DB-BD31-4B8C-83A1-F6EECF244321}">
                <p14:modId xmlns:p14="http://schemas.microsoft.com/office/powerpoint/2010/main" val="1005216052"/>
              </p:ext>
            </p:extLst>
          </p:nvPr>
        </p:nvGraphicFramePr>
        <p:xfrm>
          <a:off x="824637" y="1074773"/>
          <a:ext cx="10768375" cy="3954460"/>
        </p:xfrm>
        <a:graphic>
          <a:graphicData uri="http://schemas.openxmlformats.org/drawingml/2006/table">
            <a:tbl>
              <a:tblPr firstRow="1" bandRow="1">
                <a:noFill/>
                <a:tableStyleId>{8AFBE769-0DA2-48B1-9BF1-B2CC75D8B396}</a:tableStyleId>
              </a:tblPr>
              <a:tblGrid>
                <a:gridCol w="1138475">
                  <a:extLst>
                    <a:ext uri="{9D8B030D-6E8A-4147-A177-3AD203B41FA5}">
                      <a16:colId xmlns:a16="http://schemas.microsoft.com/office/drawing/2014/main" val="20000"/>
                    </a:ext>
                  </a:extLst>
                </a:gridCol>
                <a:gridCol w="4578225">
                  <a:extLst>
                    <a:ext uri="{9D8B030D-6E8A-4147-A177-3AD203B41FA5}">
                      <a16:colId xmlns:a16="http://schemas.microsoft.com/office/drawing/2014/main" val="20001"/>
                    </a:ext>
                  </a:extLst>
                </a:gridCol>
                <a:gridCol w="5051675">
                  <a:extLst>
                    <a:ext uri="{9D8B030D-6E8A-4147-A177-3AD203B41FA5}">
                      <a16:colId xmlns:a16="http://schemas.microsoft.com/office/drawing/2014/main" val="20002"/>
                    </a:ext>
                  </a:extLst>
                </a:gridCol>
              </a:tblGrid>
              <a:tr h="5212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Area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Highlights/Strengths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Areas For Development</a:t>
                      </a:r>
                      <a:endParaRPr sz="1400" u="none" strike="noStrike" cap="none"/>
                    </a:p>
                  </a:txBody>
                  <a:tcPr marL="91450" marR="91450" marT="45725" marB="45725"/>
                </a:tc>
                <a:extLst>
                  <a:ext uri="{0D108BD9-81ED-4DB2-BD59-A6C34878D82A}">
                    <a16:rowId xmlns:a16="http://schemas.microsoft.com/office/drawing/2014/main" val="10000"/>
                  </a:ext>
                </a:extLst>
              </a:tr>
              <a:tr h="120287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1</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[Teaching , Learning and Curriculum]</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Performance of FSM pupils(14)</a:t>
                      </a:r>
                      <a:endParaRPr sz="1400" u="none" strike="noStrike" cap="none" dirty="0"/>
                    </a:p>
                    <a:p>
                      <a:pPr marL="285750" marR="0" lvl="0" indent="-2857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Use of class teams to support learning.(27)</a:t>
                      </a:r>
                      <a:endParaRPr sz="1400" u="none" strike="noStrike" cap="none" dirty="0"/>
                    </a:p>
                    <a:p>
                      <a:pPr marL="285750" marR="0" lvl="0" indent="-2857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Development of gross motor skills(23)</a:t>
                      </a:r>
                      <a:endParaRPr sz="1400" u="none" strike="noStrike" cap="none" dirty="0"/>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Use of incidental Welsh (30)</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Outdoor learning experience(36)</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Consistently managing behaviour(26)</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Developing skills in different context(6)</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MAT provision to stretch and challenge(9)</a:t>
                      </a:r>
                      <a:endParaRPr sz="1400" u="none" strike="noStrike" cap="none"/>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a:latin typeface="Calibri"/>
                          <a:ea typeface="Calibri"/>
                          <a:cs typeface="Calibri"/>
                          <a:sym typeface="Calibri"/>
                        </a:rPr>
                        <a:t>Development of DCF Skills(16)</a:t>
                      </a:r>
                      <a:endParaRPr sz="1400" u="none" strike="noStrike" cap="none"/>
                    </a:p>
                  </a:txBody>
                  <a:tcPr marL="91450" marR="91450" marT="45725" marB="45725"/>
                </a:tc>
                <a:extLst>
                  <a:ext uri="{0D108BD9-81ED-4DB2-BD59-A6C34878D82A}">
                    <a16:rowId xmlns:a16="http://schemas.microsoft.com/office/drawing/2014/main" val="10001"/>
                  </a:ext>
                </a:extLst>
              </a:tr>
              <a:tr h="858750">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2 </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[Wellbeing , Care , Support and Guidance]</a:t>
                      </a:r>
                      <a:endParaRPr sz="1400" u="none" strike="noStrike" cap="none"/>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Keeping learners safe.(21)</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Learners feel safe at school(22)</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Supporting LAC pupils(30)</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Facilitating good peer relationships(20)</a:t>
                      </a:r>
                      <a:endParaRPr sz="1400" u="none" strike="noStrike" cap="none" dirty="0"/>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Keeping pupils safe online(23)</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Internal Transition(36)</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Pupil participation in PCMs(41)</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Implement and evaluate pupil support strategies(46)</a:t>
                      </a:r>
                      <a:endParaRPr sz="1400" u="none" strike="noStrike" cap="none" dirty="0"/>
                    </a:p>
                  </a:txBody>
                  <a:tcPr marL="91450" marR="91450" marT="45725" marB="45725"/>
                </a:tc>
                <a:extLst>
                  <a:ext uri="{0D108BD9-81ED-4DB2-BD59-A6C34878D82A}">
                    <a16:rowId xmlns:a16="http://schemas.microsoft.com/office/drawing/2014/main" val="10002"/>
                  </a:ext>
                </a:extLst>
              </a:tr>
              <a:tr h="1141725">
                <a:tc>
                  <a:txBody>
                    <a:bodyPr/>
                    <a:lstStyle/>
                    <a:p>
                      <a:pPr marL="0" marR="0" lvl="0" indent="0" algn="ctr"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3</a:t>
                      </a:r>
                      <a:endParaRPr sz="1400" u="none" strike="noStrike" cap="none"/>
                    </a:p>
                    <a:p>
                      <a:pPr marL="0" marR="0" lvl="0" indent="0" algn="ctr" rtl="0">
                        <a:lnSpc>
                          <a:spcPct val="100000"/>
                        </a:lnSpc>
                        <a:spcBef>
                          <a:spcPts val="0"/>
                        </a:spcBef>
                        <a:spcAft>
                          <a:spcPts val="0"/>
                        </a:spcAft>
                        <a:buClr>
                          <a:srgbClr val="000000"/>
                        </a:buClr>
                        <a:buSzPts val="1000"/>
                        <a:buFont typeface="Arial"/>
                        <a:buNone/>
                      </a:pPr>
                      <a:r>
                        <a:rPr lang="en-GB" sz="1000" u="none" strike="noStrike" cap="none">
                          <a:latin typeface="Calibri"/>
                          <a:ea typeface="Calibri"/>
                          <a:cs typeface="Calibri"/>
                          <a:sym typeface="Calibri"/>
                        </a:rPr>
                        <a:t>[Leading and improving]</a:t>
                      </a:r>
                      <a:endParaRPr sz="1400" u="none" strike="noStrike" cap="none"/>
                    </a:p>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Calibri"/>
                        <a:ea typeface="Calibri"/>
                        <a:cs typeface="Calibri"/>
                        <a:sym typeface="Calibri"/>
                      </a:endParaRPr>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Prevent bullying(28)</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Supporting CLA pupils(30)</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Reporting progress to parents(43)</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Engaging with Parents , Carers, Families(41)</a:t>
                      </a:r>
                      <a:endParaRPr sz="1400" u="none" strike="noStrike" cap="none" dirty="0"/>
                    </a:p>
                  </a:txBody>
                  <a:tcPr marL="91450" marR="91450" marT="45725" marB="45725"/>
                </a:tc>
                <a:tc>
                  <a:txBody>
                    <a:bodyPr/>
                    <a:lstStyle/>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Leadership at all levels(6)</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Leaders influence on improving T+L(7)</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Supporting staff with Professional Learning(9)</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How we use the national standards(14)</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Develop leadership potential of others(10)</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Develop PL to support whole school priorities(11)</a:t>
                      </a:r>
                      <a:endParaRPr sz="1400" u="none" strike="noStrike" cap="none" dirty="0"/>
                    </a:p>
                    <a:p>
                      <a:pPr marL="171450" marR="0" lvl="0" indent="-171450" algn="l" rtl="0">
                        <a:lnSpc>
                          <a:spcPct val="100000"/>
                        </a:lnSpc>
                        <a:spcBef>
                          <a:spcPts val="0"/>
                        </a:spcBef>
                        <a:spcAft>
                          <a:spcPts val="0"/>
                        </a:spcAft>
                        <a:buClr>
                          <a:schemeClr val="dk1"/>
                        </a:buClr>
                        <a:buSzPts val="1200"/>
                        <a:buFont typeface="Arial"/>
                        <a:buChar char="•"/>
                      </a:pPr>
                      <a:r>
                        <a:rPr lang="en-GB" sz="1200" u="none" strike="noStrike" cap="none" dirty="0">
                          <a:latin typeface="Calibri"/>
                          <a:ea typeface="Calibri"/>
                          <a:cs typeface="Calibri"/>
                          <a:sym typeface="Calibri"/>
                        </a:rPr>
                        <a:t>Development of pupil support interventions(45)</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964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cxnSp>
        <p:nvCxnSpPr>
          <p:cNvPr id="302" name="Google Shape;302;p90"/>
          <p:cNvCxnSpPr/>
          <p:nvPr/>
        </p:nvCxnSpPr>
        <p:spPr>
          <a:xfrm>
            <a:off x="3509960" y="1635212"/>
            <a:ext cx="1725826" cy="1451918"/>
          </a:xfrm>
          <a:prstGeom prst="straightConnector1">
            <a:avLst/>
          </a:prstGeom>
          <a:noFill/>
          <a:ln w="9525" cap="flat" cmpd="sng">
            <a:solidFill>
              <a:srgbClr val="968645"/>
            </a:solidFill>
            <a:prstDash val="solid"/>
            <a:round/>
            <a:headEnd type="none" w="sm" len="sm"/>
            <a:tailEnd type="none" w="sm" len="sm"/>
          </a:ln>
        </p:spPr>
      </p:cxnSp>
      <p:grpSp>
        <p:nvGrpSpPr>
          <p:cNvPr id="303" name="Google Shape;303;p90"/>
          <p:cNvGrpSpPr/>
          <p:nvPr/>
        </p:nvGrpSpPr>
        <p:grpSpPr>
          <a:xfrm>
            <a:off x="1279442" y="1416718"/>
            <a:ext cx="10129472" cy="4707924"/>
            <a:chOff x="1334528" y="1145061"/>
            <a:chExt cx="10129472" cy="4707924"/>
          </a:xfrm>
        </p:grpSpPr>
        <p:cxnSp>
          <p:nvCxnSpPr>
            <p:cNvPr id="304" name="Google Shape;304;p90"/>
            <p:cNvCxnSpPr>
              <a:cxnSpLocks/>
              <a:endCxn id="305" idx="1"/>
            </p:cNvCxnSpPr>
            <p:nvPr/>
          </p:nvCxnSpPr>
          <p:spPr>
            <a:xfrm>
              <a:off x="7393580" y="3450512"/>
              <a:ext cx="1530086" cy="0"/>
            </a:xfrm>
            <a:prstGeom prst="straightConnector1">
              <a:avLst/>
            </a:prstGeom>
            <a:noFill/>
            <a:ln w="9525" cap="flat" cmpd="sng">
              <a:solidFill>
                <a:srgbClr val="968645"/>
              </a:solidFill>
              <a:prstDash val="solid"/>
              <a:round/>
              <a:headEnd type="none" w="sm" len="sm"/>
              <a:tailEnd type="none" w="sm" len="sm"/>
            </a:ln>
          </p:spPr>
        </p:cxnSp>
        <p:cxnSp>
          <p:nvCxnSpPr>
            <p:cNvPr id="306" name="Google Shape;306;p90"/>
            <p:cNvCxnSpPr>
              <a:cxnSpLocks/>
              <a:endCxn id="307" idx="1"/>
            </p:cNvCxnSpPr>
            <p:nvPr/>
          </p:nvCxnSpPr>
          <p:spPr>
            <a:xfrm>
              <a:off x="7306962" y="3947795"/>
              <a:ext cx="1616704" cy="1404710"/>
            </a:xfrm>
            <a:prstGeom prst="straightConnector1">
              <a:avLst/>
            </a:prstGeom>
            <a:noFill/>
            <a:ln w="9525" cap="flat" cmpd="sng">
              <a:solidFill>
                <a:srgbClr val="968645"/>
              </a:solidFill>
              <a:prstDash val="solid"/>
              <a:round/>
              <a:headEnd type="none" w="sm" len="sm"/>
              <a:tailEnd type="none" w="sm" len="sm"/>
            </a:ln>
          </p:spPr>
        </p:cxnSp>
        <p:cxnSp>
          <p:nvCxnSpPr>
            <p:cNvPr id="308" name="Google Shape;308;p90"/>
            <p:cNvCxnSpPr>
              <a:stCxn id="309" idx="1"/>
            </p:cNvCxnSpPr>
            <p:nvPr/>
          </p:nvCxnSpPr>
          <p:spPr>
            <a:xfrm flipH="1">
              <a:off x="7232728" y="1635212"/>
              <a:ext cx="1574700" cy="1354200"/>
            </a:xfrm>
            <a:prstGeom prst="straightConnector1">
              <a:avLst/>
            </a:prstGeom>
            <a:noFill/>
            <a:ln w="9525" cap="flat" cmpd="sng">
              <a:solidFill>
                <a:srgbClr val="968645"/>
              </a:solidFill>
              <a:prstDash val="solid"/>
              <a:round/>
              <a:headEnd type="none" w="sm" len="sm"/>
              <a:tailEnd type="none" w="sm" len="sm"/>
            </a:ln>
          </p:spPr>
        </p:cxnSp>
        <p:cxnSp>
          <p:nvCxnSpPr>
            <p:cNvPr id="310" name="Google Shape;310;p90"/>
            <p:cNvCxnSpPr/>
            <p:nvPr/>
          </p:nvCxnSpPr>
          <p:spPr>
            <a:xfrm>
              <a:off x="3468127" y="3356921"/>
              <a:ext cx="1694935" cy="20594"/>
            </a:xfrm>
            <a:prstGeom prst="straightConnector1">
              <a:avLst/>
            </a:prstGeom>
            <a:noFill/>
            <a:ln w="9525" cap="flat" cmpd="sng">
              <a:solidFill>
                <a:srgbClr val="968645"/>
              </a:solidFill>
              <a:prstDash val="solid"/>
              <a:round/>
              <a:headEnd type="none" w="sm" len="sm"/>
              <a:tailEnd type="none" w="sm" len="sm"/>
            </a:ln>
          </p:spPr>
        </p:cxnSp>
        <p:cxnSp>
          <p:nvCxnSpPr>
            <p:cNvPr id="311" name="Google Shape;311;p90"/>
            <p:cNvCxnSpPr>
              <a:stCxn id="312" idx="3"/>
            </p:cNvCxnSpPr>
            <p:nvPr/>
          </p:nvCxnSpPr>
          <p:spPr>
            <a:xfrm rot="10800000" flipH="1">
              <a:off x="3599934" y="3560734"/>
              <a:ext cx="1802100" cy="1802100"/>
            </a:xfrm>
            <a:prstGeom prst="straightConnector1">
              <a:avLst/>
            </a:prstGeom>
            <a:noFill/>
            <a:ln w="9525" cap="flat" cmpd="sng">
              <a:solidFill>
                <a:srgbClr val="968645"/>
              </a:solidFill>
              <a:prstDash val="solid"/>
              <a:round/>
              <a:headEnd type="none" w="sm" len="sm"/>
              <a:tailEnd type="none" w="sm" len="sm"/>
            </a:ln>
          </p:spPr>
        </p:cxnSp>
        <p:sp>
          <p:nvSpPr>
            <p:cNvPr id="313" name="Google Shape;313;p90"/>
            <p:cNvSpPr/>
            <p:nvPr/>
          </p:nvSpPr>
          <p:spPr>
            <a:xfrm>
              <a:off x="5041556" y="2891483"/>
              <a:ext cx="2265406" cy="980302"/>
            </a:xfrm>
            <a:prstGeom prst="roundRect">
              <a:avLst>
                <a:gd name="adj" fmla="val 16667"/>
              </a:avLst>
            </a:prstGeom>
            <a:solidFill>
              <a:schemeClr val="accent1"/>
            </a:solidFill>
            <a:ln w="381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Book Antiqua"/>
                  <a:ea typeface="Book Antiqua"/>
                  <a:cs typeface="Book Antiqua"/>
                  <a:sym typeface="Book Antiqua"/>
                  <a:hlinkClick r:id="rId3" action="ppaction://hlinksldjump">
                    <a:extLst>
                      <a:ext uri="{A12FA001-AC4F-418D-AE19-62706E023703}">
                        <ahyp:hlinkClr xmlns:ahyp="http://schemas.microsoft.com/office/drawing/2018/hyperlinkcolor" val="tx"/>
                      </a:ext>
                    </a:extLst>
                  </a:hlinkClick>
                </a:rPr>
                <a:t>SCHOOL DEVELOPMENT</a:t>
              </a:r>
              <a:endParaRPr sz="1800" b="0" i="0" u="none" strike="noStrike" cap="none">
                <a:solidFill>
                  <a:schemeClr val="dk1"/>
                </a:solidFill>
                <a:latin typeface="Book Antiqua"/>
                <a:ea typeface="Book Antiqua"/>
                <a:cs typeface="Book Antiqua"/>
                <a:sym typeface="Book Antiqua"/>
              </a:endParaRPr>
            </a:p>
          </p:txBody>
        </p:sp>
        <p:sp>
          <p:nvSpPr>
            <p:cNvPr id="305" name="Google Shape;305;p90"/>
            <p:cNvSpPr/>
            <p:nvPr/>
          </p:nvSpPr>
          <p:spPr>
            <a:xfrm>
              <a:off x="8923666" y="2960361"/>
              <a:ext cx="2540334"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dirty="0">
                  <a:solidFill>
                    <a:schemeClr val="lt1"/>
                  </a:solidFill>
                  <a:latin typeface="Book Antiqua"/>
                  <a:ea typeface="Book Antiqua"/>
                  <a:cs typeface="Book Antiqua"/>
                  <a:sym typeface="Book Antiqua"/>
                </a:rPr>
                <a:t>3 Year Overview</a:t>
              </a:r>
              <a:endParaRPr sz="1600" b="0" i="0" u="none" strike="noStrike" cap="none" dirty="0">
                <a:solidFill>
                  <a:schemeClr val="lt1"/>
                </a:solidFill>
                <a:latin typeface="Book Antiqua"/>
                <a:ea typeface="Book Antiqua"/>
                <a:cs typeface="Book Antiqua"/>
                <a:sym typeface="Book Antiqua"/>
              </a:endParaRPr>
            </a:p>
          </p:txBody>
        </p:sp>
        <p:sp>
          <p:nvSpPr>
            <p:cNvPr id="312" name="Google Shape;312;p90"/>
            <p:cNvSpPr/>
            <p:nvPr/>
          </p:nvSpPr>
          <p:spPr>
            <a:xfrm>
              <a:off x="1334528" y="4872683"/>
              <a:ext cx="2265406"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Book Antiqua"/>
                  <a:ea typeface="Book Antiqua"/>
                  <a:cs typeface="Book Antiqua"/>
                  <a:sym typeface="Book Antiqua"/>
                  <a:hlinkClick r:id="" action="ppaction://noaction">
                    <a:extLst>
                      <a:ext uri="{A12FA001-AC4F-418D-AE19-62706E023703}">
                        <ahyp:hlinkClr xmlns:ahyp="http://schemas.microsoft.com/office/drawing/2018/hyperlinkcolor" val="tx"/>
                      </a:ext>
                    </a:extLst>
                  </a:hlinkClick>
                </a:rPr>
                <a:t>INSPECTION AREA 3</a:t>
              </a:r>
              <a:endParaRPr sz="1600" b="0" i="0" u="none" strike="noStrike" cap="none">
                <a:solidFill>
                  <a:schemeClr val="lt1"/>
                </a:solidFill>
                <a:latin typeface="Book Antiqua"/>
                <a:ea typeface="Book Antiqua"/>
                <a:cs typeface="Book Antiqua"/>
                <a:sym typeface="Book Antiqua"/>
              </a:endParaRPr>
            </a:p>
          </p:txBody>
        </p:sp>
        <p:sp>
          <p:nvSpPr>
            <p:cNvPr id="314" name="Google Shape;314;p90"/>
            <p:cNvSpPr/>
            <p:nvPr/>
          </p:nvSpPr>
          <p:spPr>
            <a:xfrm>
              <a:off x="1334528" y="1145061"/>
              <a:ext cx="2265406"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Book Antiqua"/>
                  <a:ea typeface="Book Antiqua"/>
                  <a:cs typeface="Book Antiqua"/>
                  <a:sym typeface="Book Antiqua"/>
                  <a:hlinkClick r:id="" action="ppaction://noaction">
                    <a:extLst>
                      <a:ext uri="{A12FA001-AC4F-418D-AE19-62706E023703}">
                        <ahyp:hlinkClr xmlns:ahyp="http://schemas.microsoft.com/office/drawing/2018/hyperlinkcolor" val="tx"/>
                      </a:ext>
                    </a:extLst>
                  </a:hlinkClick>
                </a:rPr>
                <a:t>INSPECTION AREA 1</a:t>
              </a:r>
              <a:endParaRPr sz="1600" b="0" i="0" u="none" strike="noStrike" cap="none">
                <a:solidFill>
                  <a:schemeClr val="lt1"/>
                </a:solidFill>
                <a:latin typeface="Book Antiqua"/>
                <a:ea typeface="Book Antiqua"/>
                <a:cs typeface="Book Antiqua"/>
                <a:sym typeface="Book Antiqua"/>
              </a:endParaRPr>
            </a:p>
          </p:txBody>
        </p:sp>
        <p:sp>
          <p:nvSpPr>
            <p:cNvPr id="315" name="Google Shape;315;p90"/>
            <p:cNvSpPr/>
            <p:nvPr/>
          </p:nvSpPr>
          <p:spPr>
            <a:xfrm>
              <a:off x="1334528" y="2891483"/>
              <a:ext cx="2265406"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Book Antiqua"/>
                  <a:ea typeface="Book Antiqua"/>
                  <a:cs typeface="Book Antiqua"/>
                  <a:sym typeface="Book Antiqua"/>
                </a:rPr>
                <a:t>INSPECTION AREA 2</a:t>
              </a:r>
              <a:endParaRPr sz="1600" b="0" i="0" u="none" strike="noStrike" cap="none">
                <a:solidFill>
                  <a:schemeClr val="lt1"/>
                </a:solidFill>
                <a:latin typeface="Book Antiqua"/>
                <a:ea typeface="Book Antiqua"/>
                <a:cs typeface="Book Antiqua"/>
                <a:sym typeface="Book Antiqua"/>
              </a:endParaRPr>
            </a:p>
          </p:txBody>
        </p:sp>
      </p:grpSp>
      <p:pic>
        <p:nvPicPr>
          <p:cNvPr id="316" name="Google Shape;316;p9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307" name="Google Shape;307;p90"/>
          <p:cNvSpPr/>
          <p:nvPr/>
        </p:nvSpPr>
        <p:spPr>
          <a:xfrm>
            <a:off x="8868580" y="5134011"/>
            <a:ext cx="2479592"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dirty="0">
                <a:solidFill>
                  <a:schemeClr val="lt1"/>
                </a:solidFill>
                <a:latin typeface="Book Antiqua"/>
                <a:ea typeface="Book Antiqua"/>
                <a:cs typeface="Book Antiqua"/>
                <a:sym typeface="Book Antiqua"/>
              </a:rPr>
              <a:t>STAFF PROFESSIONAL LEARNING DAYS 2024-25</a:t>
            </a:r>
            <a:endParaRPr sz="1600" b="0" i="0" u="none" strike="noStrike" cap="none" dirty="0">
              <a:solidFill>
                <a:schemeClr val="lt1"/>
              </a:solidFill>
              <a:latin typeface="Book Antiqua"/>
              <a:ea typeface="Book Antiqua"/>
              <a:cs typeface="Book Antiqua"/>
              <a:sym typeface="Book Antiqua"/>
            </a:endParaRPr>
          </a:p>
        </p:txBody>
      </p:sp>
      <p:sp>
        <p:nvSpPr>
          <p:cNvPr id="309" name="Google Shape;309;p90"/>
          <p:cNvSpPr/>
          <p:nvPr/>
        </p:nvSpPr>
        <p:spPr>
          <a:xfrm>
            <a:off x="8823904" y="1233838"/>
            <a:ext cx="2665581" cy="980302"/>
          </a:xfrm>
          <a:prstGeom prst="roundRect">
            <a:avLst>
              <a:gd name="adj" fmla="val 16667"/>
            </a:avLst>
          </a:prstGeom>
          <a:solidFill>
            <a:schemeClr val="accent1"/>
          </a:solidFill>
          <a:ln w="25400" cap="flat" cmpd="sng">
            <a:solidFill>
              <a:srgbClr val="9687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dirty="0">
                <a:solidFill>
                  <a:schemeClr val="lt1"/>
                </a:solidFill>
                <a:latin typeface="Book Antiqua"/>
                <a:ea typeface="Book Antiqua"/>
                <a:cs typeface="Book Antiqua"/>
                <a:sym typeface="Book Antiqua"/>
              </a:rPr>
              <a:t>Priorities </a:t>
            </a:r>
            <a:endParaRPr lang="en-GB" sz="1600" u="sng" dirty="0">
              <a:solidFill>
                <a:schemeClr val="lt1"/>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16" name="Google Shape;316;p9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21" name="Google Shape;280;p55">
            <a:extLst>
              <a:ext uri="{FF2B5EF4-FFF2-40B4-BE49-F238E27FC236}">
                <a16:creationId xmlns:a16="http://schemas.microsoft.com/office/drawing/2014/main" id="{6A2A5F77-B4F8-431B-B76D-685CD3D26443}"/>
              </a:ext>
            </a:extLst>
          </p:cNvPr>
          <p:cNvSpPr txBox="1">
            <a:spLocks noGrp="1"/>
          </p:cNvSpPr>
          <p:nvPr>
            <p:ph type="title"/>
          </p:nvPr>
        </p:nvSpPr>
        <p:spPr>
          <a:xfrm>
            <a:off x="1140351" y="128154"/>
            <a:ext cx="9875520" cy="98155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dirty="0">
                <a:solidFill>
                  <a:schemeClr val="accent1">
                    <a:lumMod val="60000"/>
                    <a:lumOff val="40000"/>
                  </a:schemeClr>
                </a:solidFill>
              </a:rPr>
              <a:t>Our School Priorities 2024-2025</a:t>
            </a:r>
            <a:endParaRPr sz="3600" u="sng" dirty="0">
              <a:solidFill>
                <a:schemeClr val="accent1">
                  <a:lumMod val="60000"/>
                  <a:lumOff val="40000"/>
                </a:schemeClr>
              </a:solidFill>
              <a:latin typeface="Corbel"/>
              <a:ea typeface="Corbel"/>
              <a:cs typeface="Corbel"/>
              <a:sym typeface="Corbel"/>
            </a:endParaRPr>
          </a:p>
        </p:txBody>
      </p:sp>
      <p:graphicFrame>
        <p:nvGraphicFramePr>
          <p:cNvPr id="4" name="Table 3">
            <a:extLst>
              <a:ext uri="{FF2B5EF4-FFF2-40B4-BE49-F238E27FC236}">
                <a16:creationId xmlns:a16="http://schemas.microsoft.com/office/drawing/2014/main" id="{72F51BBF-76C4-41C3-8801-EE8E282AA127}"/>
              </a:ext>
            </a:extLst>
          </p:cNvPr>
          <p:cNvGraphicFramePr>
            <a:graphicFrameLocks noGrp="1"/>
          </p:cNvGraphicFramePr>
          <p:nvPr>
            <p:extLst>
              <p:ext uri="{D42A27DB-BD31-4B8C-83A1-F6EECF244321}">
                <p14:modId xmlns:p14="http://schemas.microsoft.com/office/powerpoint/2010/main" val="737834236"/>
              </p:ext>
            </p:extLst>
          </p:nvPr>
        </p:nvGraphicFramePr>
        <p:xfrm>
          <a:off x="505327" y="1554552"/>
          <a:ext cx="11181346" cy="3920832"/>
        </p:xfrm>
        <a:graphic>
          <a:graphicData uri="http://schemas.openxmlformats.org/drawingml/2006/table">
            <a:tbl>
              <a:tblPr firstRow="1" bandRow="1">
                <a:tableStyleId>{8AFBE769-0DA2-48B1-9BF1-B2CC75D8B396}</a:tableStyleId>
              </a:tblPr>
              <a:tblGrid>
                <a:gridCol w="11181346">
                  <a:extLst>
                    <a:ext uri="{9D8B030D-6E8A-4147-A177-3AD203B41FA5}">
                      <a16:colId xmlns:a16="http://schemas.microsoft.com/office/drawing/2014/main" val="484762805"/>
                    </a:ext>
                  </a:extLst>
                </a:gridCol>
              </a:tblGrid>
              <a:tr h="435648">
                <a:tc>
                  <a:txBody>
                    <a:bodyPr/>
                    <a:lstStyle/>
                    <a:p>
                      <a:pPr algn="ctr"/>
                      <a:r>
                        <a:rPr lang="en-GB" dirty="0">
                          <a:latin typeface="Calibri" panose="020F0502020204030204" pitchFamily="34" charset="0"/>
                          <a:cs typeface="Calibri" panose="020F0502020204030204" pitchFamily="34" charset="0"/>
                        </a:rPr>
                        <a:t>SIP 24-24</a:t>
                      </a:r>
                    </a:p>
                  </a:txBody>
                  <a:tcPr/>
                </a:tc>
                <a:extLst>
                  <a:ext uri="{0D108BD9-81ED-4DB2-BD59-A6C34878D82A}">
                    <a16:rowId xmlns:a16="http://schemas.microsoft.com/office/drawing/2014/main" val="1804365015"/>
                  </a:ext>
                </a:extLst>
              </a:tr>
              <a:tr h="435648">
                <a:tc>
                  <a:txBody>
                    <a:bodyPr/>
                    <a:lstStyle/>
                    <a:p>
                      <a:pPr algn="ctr"/>
                      <a:r>
                        <a:rPr lang="en-GB" b="1" u="sng" dirty="0">
                          <a:latin typeface="Calibri" panose="020F0502020204030204" pitchFamily="34" charset="0"/>
                          <a:cs typeface="Calibri" panose="020F0502020204030204" pitchFamily="34" charset="0"/>
                        </a:rPr>
                        <a:t>Priority 1 IA 1 Teaching and Learning)</a:t>
                      </a:r>
                    </a:p>
                  </a:txBody>
                  <a:tcPr/>
                </a:tc>
                <a:extLst>
                  <a:ext uri="{0D108BD9-81ED-4DB2-BD59-A6C34878D82A}">
                    <a16:rowId xmlns:a16="http://schemas.microsoft.com/office/drawing/2014/main" val="1150677463"/>
                  </a:ext>
                </a:extLst>
              </a:tr>
              <a:tr h="435648">
                <a:tc>
                  <a:txBody>
                    <a:bodyPr/>
                    <a:lstStyle/>
                    <a:p>
                      <a:pPr algn="ctr"/>
                      <a:r>
                        <a:rPr lang="en-GB" dirty="0">
                          <a:latin typeface="Calibri" panose="020F0502020204030204" pitchFamily="34" charset="0"/>
                          <a:cs typeface="Calibri" panose="020F0502020204030204" pitchFamily="34" charset="0"/>
                        </a:rPr>
                        <a:t>Develop a school curriculum to meet the needs of Park Lane Learners</a:t>
                      </a:r>
                    </a:p>
                  </a:txBody>
                  <a:tcPr/>
                </a:tc>
                <a:extLst>
                  <a:ext uri="{0D108BD9-81ED-4DB2-BD59-A6C34878D82A}">
                    <a16:rowId xmlns:a16="http://schemas.microsoft.com/office/drawing/2014/main" val="2258083593"/>
                  </a:ext>
                </a:extLst>
              </a:tr>
              <a:tr h="435648">
                <a:tc>
                  <a:txBody>
                    <a:bodyPr/>
                    <a:lstStyle/>
                    <a:p>
                      <a:pPr algn="ctr"/>
                      <a:r>
                        <a:rPr lang="en-GB" b="1" u="sng" dirty="0">
                          <a:latin typeface="Calibri" panose="020F0502020204030204" pitchFamily="34" charset="0"/>
                          <a:cs typeface="Calibri" panose="020F0502020204030204" pitchFamily="34" charset="0"/>
                        </a:rPr>
                        <a:t>Priority 2 (IA 1 Teaching and Learning)</a:t>
                      </a:r>
                    </a:p>
                  </a:txBody>
                  <a:tcPr/>
                </a:tc>
                <a:extLst>
                  <a:ext uri="{0D108BD9-81ED-4DB2-BD59-A6C34878D82A}">
                    <a16:rowId xmlns:a16="http://schemas.microsoft.com/office/drawing/2014/main" val="1257338949"/>
                  </a:ext>
                </a:extLst>
              </a:tr>
              <a:tr h="435648">
                <a:tc>
                  <a:txBody>
                    <a:bodyPr/>
                    <a:lstStyle/>
                    <a:p>
                      <a:pPr algn="ctr"/>
                      <a:r>
                        <a:rPr lang="en-GB" dirty="0">
                          <a:latin typeface="Calibri" panose="020F0502020204030204" pitchFamily="34" charset="0"/>
                          <a:cs typeface="Calibri" panose="020F0502020204030204" pitchFamily="34" charset="0"/>
                        </a:rPr>
                        <a:t>Improve the quality and effectiveness of teaching and learning across the school</a:t>
                      </a:r>
                    </a:p>
                  </a:txBody>
                  <a:tcPr/>
                </a:tc>
                <a:extLst>
                  <a:ext uri="{0D108BD9-81ED-4DB2-BD59-A6C34878D82A}">
                    <a16:rowId xmlns:a16="http://schemas.microsoft.com/office/drawing/2014/main" val="2472145869"/>
                  </a:ext>
                </a:extLst>
              </a:tr>
              <a:tr h="435648">
                <a:tc>
                  <a:txBody>
                    <a:bodyPr/>
                    <a:lstStyle/>
                    <a:p>
                      <a:pPr algn="ctr"/>
                      <a:r>
                        <a:rPr lang="en-GB" b="1" u="sng" dirty="0">
                          <a:latin typeface="Calibri" panose="020F0502020204030204" pitchFamily="34" charset="0"/>
                          <a:cs typeface="Calibri" panose="020F0502020204030204" pitchFamily="34" charset="0"/>
                        </a:rPr>
                        <a:t>Priority 3 (IA 2 Wellbeing , Care Support and Guidance)</a:t>
                      </a:r>
                    </a:p>
                  </a:txBody>
                  <a:tcPr/>
                </a:tc>
                <a:extLst>
                  <a:ext uri="{0D108BD9-81ED-4DB2-BD59-A6C34878D82A}">
                    <a16:rowId xmlns:a16="http://schemas.microsoft.com/office/drawing/2014/main" val="2851920037"/>
                  </a:ext>
                </a:extLst>
              </a:tr>
              <a:tr h="435648">
                <a:tc>
                  <a:txBody>
                    <a:bodyPr/>
                    <a:lstStyle/>
                    <a:p>
                      <a:pPr algn="ctr"/>
                      <a:r>
                        <a:rPr lang="en-GB" dirty="0">
                          <a:latin typeface="Calibri" panose="020F0502020204030204" pitchFamily="34" charset="0"/>
                          <a:cs typeface="Calibri" panose="020F0502020204030204" pitchFamily="34" charset="0"/>
                        </a:rPr>
                        <a:t>Develop and establish pupil support systems to enhance whole school provision</a:t>
                      </a:r>
                    </a:p>
                  </a:txBody>
                  <a:tcPr/>
                </a:tc>
                <a:extLst>
                  <a:ext uri="{0D108BD9-81ED-4DB2-BD59-A6C34878D82A}">
                    <a16:rowId xmlns:a16="http://schemas.microsoft.com/office/drawing/2014/main" val="1815534314"/>
                  </a:ext>
                </a:extLst>
              </a:tr>
              <a:tr h="435648">
                <a:tc>
                  <a:txBody>
                    <a:bodyPr/>
                    <a:lstStyle/>
                    <a:p>
                      <a:pPr algn="ctr"/>
                      <a:r>
                        <a:rPr lang="en-GB" b="1" u="sng" dirty="0">
                          <a:latin typeface="Calibri" panose="020F0502020204030204" pitchFamily="34" charset="0"/>
                          <a:cs typeface="Calibri" panose="020F0502020204030204" pitchFamily="34" charset="0"/>
                        </a:rPr>
                        <a:t>Priority 4 (IA 3 Leading and Improving)</a:t>
                      </a:r>
                    </a:p>
                  </a:txBody>
                  <a:tcPr/>
                </a:tc>
                <a:extLst>
                  <a:ext uri="{0D108BD9-81ED-4DB2-BD59-A6C34878D82A}">
                    <a16:rowId xmlns:a16="http://schemas.microsoft.com/office/drawing/2014/main" val="2635173920"/>
                  </a:ext>
                </a:extLst>
              </a:tr>
              <a:tr h="435648">
                <a:tc>
                  <a:txBody>
                    <a:bodyPr/>
                    <a:lstStyle/>
                    <a:p>
                      <a:pPr algn="ctr"/>
                      <a:r>
                        <a:rPr lang="en-GB" dirty="0">
                          <a:latin typeface="Calibri" panose="020F0502020204030204" pitchFamily="34" charset="0"/>
                          <a:cs typeface="Calibri" panose="020F0502020204030204" pitchFamily="34" charset="0"/>
                        </a:rPr>
                        <a:t>Develop and enhance Leadership at all levels where accurate performance evaluations can be made</a:t>
                      </a:r>
                    </a:p>
                  </a:txBody>
                  <a:tcPr/>
                </a:tc>
                <a:extLst>
                  <a:ext uri="{0D108BD9-81ED-4DB2-BD59-A6C34878D82A}">
                    <a16:rowId xmlns:a16="http://schemas.microsoft.com/office/drawing/2014/main" val="2492574598"/>
                  </a:ext>
                </a:extLst>
              </a:tr>
            </a:tbl>
          </a:graphicData>
        </a:graphic>
      </p:graphicFrame>
    </p:spTree>
    <p:extLst>
      <p:ext uri="{BB962C8B-B14F-4D97-AF65-F5344CB8AC3E}">
        <p14:creationId xmlns:p14="http://schemas.microsoft.com/office/powerpoint/2010/main" val="126552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16" name="Google Shape;316;p90">
            <a:hlinkClick r:id="rId3" action="ppaction://hlinksldjump"/>
          </p:cNvPr>
          <p:cNvPicPr preferRelativeResize="0"/>
          <p:nvPr/>
        </p:nvPicPr>
        <p:blipFill rotWithShape="1">
          <a:blip r:embed="rId4">
            <a:alphaModFix/>
          </a:blip>
          <a:srcRect/>
          <a:stretch/>
        </p:blipFill>
        <p:spPr>
          <a:xfrm>
            <a:off x="11846749" y="6606746"/>
            <a:ext cx="246909" cy="192589"/>
          </a:xfrm>
          <a:prstGeom prst="rect">
            <a:avLst/>
          </a:prstGeom>
          <a:noFill/>
          <a:ln>
            <a:noFill/>
          </a:ln>
        </p:spPr>
      </p:pic>
      <p:sp>
        <p:nvSpPr>
          <p:cNvPr id="21" name="Google Shape;280;p55">
            <a:extLst>
              <a:ext uri="{FF2B5EF4-FFF2-40B4-BE49-F238E27FC236}">
                <a16:creationId xmlns:a16="http://schemas.microsoft.com/office/drawing/2014/main" id="{6A2A5F77-B4F8-431B-B76D-685CD3D26443}"/>
              </a:ext>
            </a:extLst>
          </p:cNvPr>
          <p:cNvSpPr txBox="1">
            <a:spLocks noGrp="1"/>
          </p:cNvSpPr>
          <p:nvPr>
            <p:ph type="title"/>
          </p:nvPr>
        </p:nvSpPr>
        <p:spPr>
          <a:xfrm>
            <a:off x="1140351" y="128154"/>
            <a:ext cx="9875520" cy="98155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EAD594"/>
              </a:buClr>
              <a:buSzPts val="4100"/>
              <a:buFont typeface="Lucida Sans"/>
              <a:buNone/>
            </a:pPr>
            <a:r>
              <a:rPr lang="en-GB" sz="3600" u="sng" dirty="0">
                <a:solidFill>
                  <a:schemeClr val="accent1">
                    <a:lumMod val="60000"/>
                    <a:lumOff val="40000"/>
                  </a:schemeClr>
                </a:solidFill>
              </a:rPr>
              <a:t>Three </a:t>
            </a:r>
            <a:r>
              <a:rPr lang="en-GB" sz="3600" u="sng" dirty="0">
                <a:solidFill>
                  <a:schemeClr val="accent1">
                    <a:lumMod val="60000"/>
                    <a:lumOff val="40000"/>
                  </a:schemeClr>
                </a:solidFill>
                <a:latin typeface="Corbel"/>
                <a:ea typeface="Corbel"/>
                <a:cs typeface="Corbel"/>
                <a:sym typeface="Corbel"/>
              </a:rPr>
              <a:t>Year Overview</a:t>
            </a:r>
            <a:endParaRPr sz="3600" u="sng" dirty="0">
              <a:solidFill>
                <a:schemeClr val="accent1">
                  <a:lumMod val="60000"/>
                  <a:lumOff val="40000"/>
                </a:schemeClr>
              </a:solidFill>
              <a:latin typeface="Corbel"/>
              <a:ea typeface="Corbel"/>
              <a:cs typeface="Corbel"/>
              <a:sym typeface="Corbel"/>
            </a:endParaRPr>
          </a:p>
        </p:txBody>
      </p:sp>
      <p:graphicFrame>
        <p:nvGraphicFramePr>
          <p:cNvPr id="2" name="Table 1">
            <a:extLst>
              <a:ext uri="{FF2B5EF4-FFF2-40B4-BE49-F238E27FC236}">
                <a16:creationId xmlns:a16="http://schemas.microsoft.com/office/drawing/2014/main" id="{F77C78FD-699B-4FDF-8283-7C0F4237A195}"/>
              </a:ext>
            </a:extLst>
          </p:cNvPr>
          <p:cNvGraphicFramePr>
            <a:graphicFrameLocks noGrp="1"/>
          </p:cNvGraphicFramePr>
          <p:nvPr>
            <p:extLst>
              <p:ext uri="{D42A27DB-BD31-4B8C-83A1-F6EECF244321}">
                <p14:modId xmlns:p14="http://schemas.microsoft.com/office/powerpoint/2010/main" val="2558811797"/>
              </p:ext>
            </p:extLst>
          </p:nvPr>
        </p:nvGraphicFramePr>
        <p:xfrm>
          <a:off x="584862" y="1475040"/>
          <a:ext cx="11024042" cy="4897120"/>
        </p:xfrm>
        <a:graphic>
          <a:graphicData uri="http://schemas.openxmlformats.org/drawingml/2006/table">
            <a:tbl>
              <a:tblPr firstRow="1" bandRow="1">
                <a:tableStyleId>{8AFBE769-0DA2-48B1-9BF1-B2CC75D8B396}</a:tableStyleId>
              </a:tblPr>
              <a:tblGrid>
                <a:gridCol w="3939430">
                  <a:extLst>
                    <a:ext uri="{9D8B030D-6E8A-4147-A177-3AD203B41FA5}">
                      <a16:colId xmlns:a16="http://schemas.microsoft.com/office/drawing/2014/main" val="419862394"/>
                    </a:ext>
                  </a:extLst>
                </a:gridCol>
                <a:gridCol w="7084612">
                  <a:extLst>
                    <a:ext uri="{9D8B030D-6E8A-4147-A177-3AD203B41FA5}">
                      <a16:colId xmlns:a16="http://schemas.microsoft.com/office/drawing/2014/main" val="4124374330"/>
                    </a:ext>
                  </a:extLst>
                </a:gridCol>
              </a:tblGrid>
              <a:tr h="370840">
                <a:tc>
                  <a:txBody>
                    <a:bodyPr/>
                    <a:lstStyle/>
                    <a:p>
                      <a:pPr algn="ctr"/>
                      <a:r>
                        <a:rPr lang="en-GB" dirty="0"/>
                        <a:t>Priority</a:t>
                      </a:r>
                    </a:p>
                  </a:txBody>
                  <a:tcPr/>
                </a:tc>
                <a:tc>
                  <a:txBody>
                    <a:bodyPr/>
                    <a:lstStyle/>
                    <a:p>
                      <a:pPr algn="ctr"/>
                      <a:r>
                        <a:rPr lang="en-GB" dirty="0"/>
                        <a:t>Aim</a:t>
                      </a:r>
                    </a:p>
                  </a:txBody>
                  <a:tcPr/>
                </a:tc>
                <a:extLst>
                  <a:ext uri="{0D108BD9-81ED-4DB2-BD59-A6C34878D82A}">
                    <a16:rowId xmlns:a16="http://schemas.microsoft.com/office/drawing/2014/main" val="7925273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50" dirty="0">
                          <a:latin typeface="Calibri" panose="020F0502020204030204" pitchFamily="34" charset="0"/>
                          <a:cs typeface="Calibri" panose="020F0502020204030204" pitchFamily="34" charset="0"/>
                        </a:rPr>
                        <a:t>1. Develop a school curriculum to meet the needs of Park Lane Learners</a:t>
                      </a:r>
                    </a:p>
                    <a:p>
                      <a:endParaRPr lang="en-GB" sz="1050" dirty="0">
                        <a:latin typeface="Calibri" panose="020F0502020204030204" pitchFamily="34" charset="0"/>
                        <a:cs typeface="Calibri" panose="020F0502020204030204" pitchFamily="34" charset="0"/>
                      </a:endParaRPr>
                    </a:p>
                  </a:txBody>
                  <a:tcPr/>
                </a:tc>
                <a:tc>
                  <a:txBody>
                    <a:bodyPr/>
                    <a:lstStyle/>
                    <a:p>
                      <a:r>
                        <a:rPr lang="en-GB" sz="1050" dirty="0">
                          <a:latin typeface="Calibri" panose="020F0502020204030204" pitchFamily="34" charset="0"/>
                          <a:cs typeface="Calibri" panose="020F0502020204030204" pitchFamily="34" charset="0"/>
                        </a:rPr>
                        <a:t>We will continue to co construct and implement a curriculum that caters for the needs of all learners at Park Lane ,ensuring there is a focus on skills and knowledge, where pupil voice is used to drive experience rich opportunities. We will develop an accreditation pathway where all learners are challenged with their learning , ready to transition onto the next stage of their lives.</a:t>
                      </a:r>
                    </a:p>
                    <a:p>
                      <a:r>
                        <a:rPr lang="en-GB" sz="1050" b="1" u="sng" dirty="0">
                          <a:latin typeface="Calibri" panose="020F0502020204030204" pitchFamily="34" charset="0"/>
                          <a:cs typeface="Calibri" panose="020F0502020204030204" pitchFamily="34" charset="0"/>
                        </a:rPr>
                        <a:t>Rationale</a:t>
                      </a:r>
                    </a:p>
                    <a:p>
                      <a:r>
                        <a:rPr lang="en-GB" sz="1050" b="1" u="none" dirty="0">
                          <a:latin typeface="Calibri" panose="020F0502020204030204" pitchFamily="34" charset="0"/>
                          <a:cs typeface="Calibri" panose="020F0502020204030204" pitchFamily="34" charset="0"/>
                        </a:rPr>
                        <a:t>The Park lane Curriculum does not provide staff with direction when planning for progression personally within lessons and as a whole school.</a:t>
                      </a:r>
                    </a:p>
                  </a:txBody>
                  <a:tcPr/>
                </a:tc>
                <a:extLst>
                  <a:ext uri="{0D108BD9-81ED-4DB2-BD59-A6C34878D82A}">
                    <a16:rowId xmlns:a16="http://schemas.microsoft.com/office/drawing/2014/main" val="370559588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50" dirty="0">
                          <a:latin typeface="Calibri" panose="020F0502020204030204" pitchFamily="34" charset="0"/>
                          <a:cs typeface="Calibri" panose="020F0502020204030204" pitchFamily="34" charset="0"/>
                        </a:rPr>
                        <a:t>2. Improve the quality and effectiveness of teaching and learning across the school.</a:t>
                      </a:r>
                    </a:p>
                    <a:p>
                      <a:endParaRPr lang="en-GB" sz="1050" dirty="0">
                        <a:latin typeface="Calibri" panose="020F0502020204030204" pitchFamily="34" charset="0"/>
                        <a:cs typeface="Calibri" panose="020F0502020204030204" pitchFamily="34" charset="0"/>
                      </a:endParaRPr>
                    </a:p>
                  </a:txBody>
                  <a:tcPr/>
                </a:tc>
                <a:tc>
                  <a:txBody>
                    <a:bodyPr/>
                    <a:lstStyle/>
                    <a:p>
                      <a:r>
                        <a:rPr lang="en-GB" sz="1050" dirty="0">
                          <a:latin typeface="Calibri" panose="020F0502020204030204" pitchFamily="34" charset="0"/>
                          <a:cs typeface="Calibri" panose="020F0502020204030204" pitchFamily="34" charset="0"/>
                        </a:rPr>
                        <a:t>Over the next 3 years we will continue to embed the Park Lane “good lesson guide” improving the teaching and learning practices to provide high quality education,  maximising pupil progression and outcomes</a:t>
                      </a:r>
                    </a:p>
                    <a:p>
                      <a:r>
                        <a:rPr lang="en-GB" sz="1050" b="1" u="sng" dirty="0">
                          <a:latin typeface="Calibri" panose="020F0502020204030204" pitchFamily="34" charset="0"/>
                          <a:cs typeface="Calibri" panose="020F0502020204030204" pitchFamily="34" charset="0"/>
                        </a:rPr>
                        <a:t>Rationale</a:t>
                      </a:r>
                    </a:p>
                    <a:p>
                      <a:r>
                        <a:rPr lang="en-GB" sz="1050" b="1" u="none" dirty="0">
                          <a:latin typeface="Calibri" panose="020F0502020204030204" pitchFamily="34" charset="0"/>
                          <a:cs typeface="Calibri" panose="020F0502020204030204" pitchFamily="34" charset="0"/>
                        </a:rPr>
                        <a:t>Through internal quality assurance processes undertaken by a variety of stake holders , it was identified that the quality of teaching and learning was inconsistent across the school.</a:t>
                      </a:r>
                    </a:p>
                  </a:txBody>
                  <a:tcPr/>
                </a:tc>
                <a:extLst>
                  <a:ext uri="{0D108BD9-81ED-4DB2-BD59-A6C34878D82A}">
                    <a16:rowId xmlns:a16="http://schemas.microsoft.com/office/drawing/2014/main" val="154193933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50" dirty="0">
                          <a:latin typeface="Calibri" panose="020F0502020204030204" pitchFamily="34" charset="0"/>
                          <a:cs typeface="Calibri" panose="020F0502020204030204" pitchFamily="34" charset="0"/>
                        </a:rPr>
                        <a:t>3. Develop and establish pupil support systems to enhance whole school provision</a:t>
                      </a:r>
                    </a:p>
                    <a:p>
                      <a:endParaRPr lang="en-GB" sz="1050" dirty="0">
                        <a:latin typeface="Calibri" panose="020F0502020204030204" pitchFamily="34" charset="0"/>
                        <a:cs typeface="Calibri" panose="020F0502020204030204" pitchFamily="34" charset="0"/>
                      </a:endParaRPr>
                    </a:p>
                  </a:txBody>
                  <a:tcPr/>
                </a:tc>
                <a:tc>
                  <a:txBody>
                    <a:bodyPr/>
                    <a:lstStyle/>
                    <a:p>
                      <a:r>
                        <a:rPr lang="en-GB" sz="1050" dirty="0">
                          <a:latin typeface="Calibri" panose="020F0502020204030204" pitchFamily="34" charset="0"/>
                          <a:cs typeface="Calibri" panose="020F0502020204030204" pitchFamily="34" charset="0"/>
                        </a:rPr>
                        <a:t>The implementation and development of a Pupils Support Team who use proactive approaches to support both staff and Pupils. The team will drive and embed the systems ( Risk Matrix ,Personal Support plan, Referral system and Reporting and Recording platform) ensuring there is consistency in our practices as a school, while providing bespoke support to staff and pupils.</a:t>
                      </a:r>
                    </a:p>
                    <a:p>
                      <a:r>
                        <a:rPr lang="en-GB" sz="1050" b="1" u="sng" dirty="0">
                          <a:latin typeface="Calibri" panose="020F0502020204030204" pitchFamily="34" charset="0"/>
                          <a:cs typeface="Calibri" panose="020F0502020204030204" pitchFamily="34" charset="0"/>
                        </a:rPr>
                        <a:t>Rationale</a:t>
                      </a:r>
                    </a:p>
                    <a:p>
                      <a:r>
                        <a:rPr lang="en-GB" sz="1050" b="1" u="none" dirty="0">
                          <a:latin typeface="Calibri" panose="020F0502020204030204" pitchFamily="34" charset="0"/>
                          <a:cs typeface="Calibri" panose="020F0502020204030204" pitchFamily="34" charset="0"/>
                        </a:rPr>
                        <a:t>Through staff engagement in the form of whole school questionnaires it was established that behaviours are managed inconsistently and there is limited strategies in place to support individual pupils.</a:t>
                      </a:r>
                    </a:p>
                  </a:txBody>
                  <a:tcPr/>
                </a:tc>
                <a:extLst>
                  <a:ext uri="{0D108BD9-81ED-4DB2-BD59-A6C34878D82A}">
                    <a16:rowId xmlns:a16="http://schemas.microsoft.com/office/drawing/2014/main" val="55701177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50" dirty="0">
                          <a:latin typeface="Calibri" panose="020F0502020204030204" pitchFamily="34" charset="0"/>
                          <a:cs typeface="Calibri" panose="020F0502020204030204" pitchFamily="34" charset="0"/>
                        </a:rPr>
                        <a:t>4. Develop and enhance Leadership at all levels where accurate performance evaluations can be made</a:t>
                      </a:r>
                    </a:p>
                    <a:p>
                      <a:endParaRPr lang="en-GB" sz="1050" dirty="0">
                        <a:latin typeface="Calibri" panose="020F0502020204030204" pitchFamily="34" charset="0"/>
                        <a:cs typeface="Calibri" panose="020F0502020204030204" pitchFamily="34" charset="0"/>
                      </a:endParaRPr>
                    </a:p>
                  </a:txBody>
                  <a:tcPr/>
                </a:tc>
                <a:tc>
                  <a:txBody>
                    <a:bodyPr/>
                    <a:lstStyle/>
                    <a:p>
                      <a:r>
                        <a:rPr lang="en-GB" sz="1050" dirty="0">
                          <a:latin typeface="Calibri" panose="020F0502020204030204" pitchFamily="34" charset="0"/>
                          <a:cs typeface="Calibri" panose="020F0502020204030204" pitchFamily="34" charset="0"/>
                        </a:rPr>
                        <a:t>We will continue to develop leaderships skills at all levels of the staffing profile in line with the Park Lane job roles. Bespoke and corporate CPD and PL will drive and ensure we continue to improve as a learning organisation through high quality innovative and collaborative practice.</a:t>
                      </a:r>
                    </a:p>
                    <a:p>
                      <a:r>
                        <a:rPr lang="en-GB" sz="1050" b="1" u="sng">
                          <a:latin typeface="Calibri" panose="020F0502020204030204" pitchFamily="34" charset="0"/>
                          <a:cs typeface="Calibri" panose="020F0502020204030204" pitchFamily="34" charset="0"/>
                        </a:rPr>
                        <a:t>Rationale</a:t>
                      </a:r>
                      <a:endParaRPr lang="en-GB" sz="1050" b="1" u="sng" dirty="0">
                        <a:latin typeface="Calibri" panose="020F0502020204030204" pitchFamily="34" charset="0"/>
                        <a:cs typeface="Calibri" panose="020F0502020204030204" pitchFamily="34" charset="0"/>
                      </a:endParaRPr>
                    </a:p>
                    <a:p>
                      <a:r>
                        <a:rPr lang="en-GB" sz="1050" b="1" u="none" dirty="0">
                          <a:latin typeface="Calibri" panose="020F0502020204030204" pitchFamily="34" charset="0"/>
                          <a:cs typeface="Calibri" panose="020F0502020204030204" pitchFamily="34" charset="0"/>
                        </a:rPr>
                        <a:t>Due the a new staffing profile a clear understanding of job roles and levels of accountability ensuring whole school progress is not down to one individual. Clear expectations within their job roles will provide direction and whole school accountability across the staffing profile.</a:t>
                      </a:r>
                    </a:p>
                  </a:txBody>
                  <a:tcPr/>
                </a:tc>
                <a:extLst>
                  <a:ext uri="{0D108BD9-81ED-4DB2-BD59-A6C34878D82A}">
                    <a16:rowId xmlns:a16="http://schemas.microsoft.com/office/drawing/2014/main" val="1282044059"/>
                  </a:ext>
                </a:extLst>
              </a:tr>
            </a:tbl>
          </a:graphicData>
        </a:graphic>
      </p:graphicFrame>
    </p:spTree>
    <p:extLst>
      <p:ext uri="{BB962C8B-B14F-4D97-AF65-F5344CB8AC3E}">
        <p14:creationId xmlns:p14="http://schemas.microsoft.com/office/powerpoint/2010/main" val="83573263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4578</TotalTime>
  <Words>4646</Words>
  <Application>Microsoft Office PowerPoint</Application>
  <PresentationFormat>Widescreen</PresentationFormat>
  <Paragraphs>537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Corbel</vt:lpstr>
      <vt:lpstr>Book Antiqua</vt:lpstr>
      <vt:lpstr>Calibri</vt:lpstr>
      <vt:lpstr>Lucida Sans</vt:lpstr>
      <vt:lpstr>Basis</vt:lpstr>
      <vt:lpstr>PowerPoint Presentation</vt:lpstr>
      <vt:lpstr>Staff Questionnaire Results</vt:lpstr>
      <vt:lpstr>PowerPoint Presentation</vt:lpstr>
      <vt:lpstr>PowerPoint Presentation</vt:lpstr>
      <vt:lpstr>PowerPoint Presentation</vt:lpstr>
      <vt:lpstr>PowerPoint Presentation</vt:lpstr>
      <vt:lpstr>PowerPoint Presentation</vt:lpstr>
      <vt:lpstr>Our School Priorities 2024-2025</vt:lpstr>
      <vt:lpstr>Three Year Overview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Aron</dc:creator>
  <cp:lastModifiedBy>Simon Type</cp:lastModifiedBy>
  <cp:revision>118</cp:revision>
  <cp:lastPrinted>2024-11-21T11:01:31Z</cp:lastPrinted>
  <dcterms:created xsi:type="dcterms:W3CDTF">2018-06-29T08:57:11Z</dcterms:created>
  <dcterms:modified xsi:type="dcterms:W3CDTF">2025-06-16T12:40:55Z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0x0101002282497AB7FC9D4887B46C5E8367533D</vt:lpwstr>
  </property>
  <property fmtid="{D5CDD505-2E9C-101B-9397-08002B2CF9AE}" pid="3" name="MediaServiceImageTags">
    <vt:lpwstr/>
  </property>
</Properties>
</file>