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872663"/>
  <p:embeddedFontLst>
    <p:embeddedFont>
      <p:font typeface="Book Antiqua" panose="02040602050305030304" pitchFamily="18"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Corbel" panose="020B0503020204020204" pitchFamily="34" charset="0"/>
      <p:regular r:id="rId30"/>
      <p:bold r:id="rId31"/>
      <p:italic r:id="rId32"/>
      <p:boldItalic r:id="rId33"/>
    </p:embeddedFont>
    <p:embeddedFont>
      <p:font typeface="Lucida Sans" panose="020B0602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eG9J1ayoBSBNATl/TC86L4baf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743199-9CBD-46CA-87C8-DF45866A8C15}">
  <a:tblStyle styleId="{6F743199-9CBD-46CA-87C8-DF45866A8C15}" styleName="Table_0">
    <a:wholeTbl>
      <a:tcTxStyle b="off" i="off">
        <a:font>
          <a:latin typeface="Book Antiqua"/>
          <a:ea typeface="Book Antiqua"/>
          <a:cs typeface="Book Antiqu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6F3EA"/>
          </a:solidFill>
        </a:fill>
      </a:tcStyle>
    </a:wholeTbl>
    <a:band1H>
      <a:tcTxStyle b="off" i="off"/>
      <a:tcStyle>
        <a:tcBdr/>
        <a:fill>
          <a:solidFill>
            <a:srgbClr val="EDE6D2"/>
          </a:solidFill>
        </a:fill>
      </a:tcStyle>
    </a:band1H>
    <a:band2H>
      <a:tcTxStyle b="off" i="off"/>
      <a:tcStyle>
        <a:tcBdr/>
      </a:tcStyle>
    </a:band2H>
    <a:band1V>
      <a:tcTxStyle b="off" i="off"/>
      <a:tcStyle>
        <a:tcBdr/>
        <a:fill>
          <a:solidFill>
            <a:srgbClr val="EDE6D2"/>
          </a:solidFill>
        </a:fill>
      </a:tcStyle>
    </a:band1V>
    <a:band2V>
      <a:tcTxStyle b="off" i="off"/>
      <a:tcStyle>
        <a:tcBdr/>
      </a:tcStyle>
    </a:band2V>
    <a:lastCol>
      <a:tcTxStyle b="on" i="off">
        <a:font>
          <a:latin typeface="Book Antiqua"/>
          <a:ea typeface="Book Antiqua"/>
          <a:cs typeface="Book Antiqua"/>
        </a:font>
        <a:schemeClr val="lt1"/>
      </a:tcTxStyle>
      <a:tcStyle>
        <a:tcBdr/>
        <a:fill>
          <a:solidFill>
            <a:schemeClr val="accent1"/>
          </a:solidFill>
        </a:fill>
      </a:tcStyle>
    </a:lastCol>
    <a:firstCol>
      <a:tcTxStyle b="on" i="off">
        <a:font>
          <a:latin typeface="Book Antiqua"/>
          <a:ea typeface="Book Antiqua"/>
          <a:cs typeface="Book Antiqua"/>
        </a:font>
        <a:schemeClr val="lt1"/>
      </a:tcTxStyle>
      <a:tcStyle>
        <a:tcBdr/>
        <a:fill>
          <a:solidFill>
            <a:schemeClr val="accent1"/>
          </a:solidFill>
        </a:fill>
      </a:tcStyle>
    </a:firstCol>
    <a:lastRow>
      <a:tcTxStyle b="on" i="off">
        <a:font>
          <a:latin typeface="Book Antiqua"/>
          <a:ea typeface="Book Antiqua"/>
          <a:cs typeface="Book Antiqu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Book Antiqua"/>
          <a:ea typeface="Book Antiqua"/>
          <a:cs typeface="Book Antiqu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B8B1EF4F-BE1C-401F-862C-59B6CF76E3CC}"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23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1853" cy="49560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546" y="1"/>
            <a:ext cx="2971853" cy="49560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321" y="4750874"/>
            <a:ext cx="5487361" cy="38875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7057"/>
            <a:ext cx="2971853" cy="49560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546" y="9377057"/>
            <a:ext cx="2971853" cy="49560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321"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80f69b27de_0_7:notes"/>
          <p:cNvSpPr txBox="1">
            <a:spLocks noGrp="1"/>
          </p:cNvSpPr>
          <p:nvPr>
            <p:ph type="body" idx="1"/>
          </p:nvPr>
        </p:nvSpPr>
        <p:spPr>
          <a:xfrm>
            <a:off x="685321" y="4750874"/>
            <a:ext cx="5487300" cy="388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g380f69b27de_0_7: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321"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8: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0:notes"/>
          <p:cNvSpPr txBox="1">
            <a:spLocks noGrp="1"/>
          </p:cNvSpPr>
          <p:nvPr>
            <p:ph type="body" idx="1"/>
          </p:nvPr>
        </p:nvSpPr>
        <p:spPr>
          <a:xfrm>
            <a:off x="685321"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120: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80f69b27de_0_14:notes"/>
          <p:cNvSpPr txBox="1">
            <a:spLocks noGrp="1"/>
          </p:cNvSpPr>
          <p:nvPr>
            <p:ph type="body" idx="1"/>
          </p:nvPr>
        </p:nvSpPr>
        <p:spPr>
          <a:xfrm>
            <a:off x="685321" y="4750874"/>
            <a:ext cx="5487300" cy="388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g380f69b27de_0_14: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5321"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3: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1:notes"/>
          <p:cNvSpPr txBox="1">
            <a:spLocks noGrp="1"/>
          </p:cNvSpPr>
          <p:nvPr>
            <p:ph type="body" idx="1"/>
          </p:nvPr>
        </p:nvSpPr>
        <p:spPr>
          <a:xfrm>
            <a:off x="685321" y="4750874"/>
            <a:ext cx="5487300" cy="388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121: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685321" y="4750874"/>
            <a:ext cx="5487300" cy="388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5: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85321"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14: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2:notes"/>
          <p:cNvSpPr txBox="1">
            <a:spLocks noGrp="1"/>
          </p:cNvSpPr>
          <p:nvPr>
            <p:ph type="body" idx="1"/>
          </p:nvPr>
        </p:nvSpPr>
        <p:spPr>
          <a:xfrm>
            <a:off x="685321"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22: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9:notes"/>
          <p:cNvSpPr txBox="1">
            <a:spLocks noGrp="1"/>
          </p:cNvSpPr>
          <p:nvPr>
            <p:ph type="body" idx="1"/>
          </p:nvPr>
        </p:nvSpPr>
        <p:spPr>
          <a:xfrm>
            <a:off x="685321"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99: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321"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3: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321"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5: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1:notes"/>
          <p:cNvSpPr txBox="1">
            <a:spLocks noGrp="1"/>
          </p:cNvSpPr>
          <p:nvPr>
            <p:ph type="body" idx="1"/>
          </p:nvPr>
        </p:nvSpPr>
        <p:spPr>
          <a:xfrm>
            <a:off x="685321"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11: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2:notes"/>
          <p:cNvSpPr txBox="1">
            <a:spLocks noGrp="1"/>
          </p:cNvSpPr>
          <p:nvPr>
            <p:ph type="body" idx="1"/>
          </p:nvPr>
        </p:nvSpPr>
        <p:spPr>
          <a:xfrm>
            <a:off x="685321"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12: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1:notes"/>
          <p:cNvSpPr txBox="1">
            <a:spLocks noGrp="1"/>
          </p:cNvSpPr>
          <p:nvPr>
            <p:ph type="body" idx="1"/>
          </p:nvPr>
        </p:nvSpPr>
        <p:spPr>
          <a:xfrm>
            <a:off x="685321"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91: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80f69b27de_0_0:notes"/>
          <p:cNvSpPr txBox="1">
            <a:spLocks noGrp="1"/>
          </p:cNvSpPr>
          <p:nvPr>
            <p:ph type="body" idx="1"/>
          </p:nvPr>
        </p:nvSpPr>
        <p:spPr>
          <a:xfrm>
            <a:off x="685321" y="4750874"/>
            <a:ext cx="5487300" cy="388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380f69b27de_0_0: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321"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6: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9:notes"/>
          <p:cNvSpPr txBox="1">
            <a:spLocks noGrp="1"/>
          </p:cNvSpPr>
          <p:nvPr>
            <p:ph type="body" idx="1"/>
          </p:nvPr>
        </p:nvSpPr>
        <p:spPr>
          <a:xfrm>
            <a:off x="685321"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19: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24"/>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4"/>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rgbClr val="FFFFFF"/>
              </a:buClr>
              <a:buSzPts val="7200"/>
              <a:buFont typeface="Corbel"/>
              <a:buNone/>
              <a:defRPr sz="7200" b="1"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4"/>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rgbClr val="FFFFFF"/>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20" name="Google Shape;20;p12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2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orbel"/>
              <a:buNone/>
              <a:defRPr sz="1200" b="0" i="0" u="none" strike="noStrike" cap="none">
                <a:solidFill>
                  <a:srgbClr val="FFFFFF"/>
                </a:solidFill>
                <a:latin typeface="Corbel"/>
                <a:ea typeface="Corbel"/>
                <a:cs typeface="Corbel"/>
                <a:sym typeface="Corbel"/>
              </a:defRPr>
            </a:lvl1pPr>
            <a:lvl2pPr marL="0" marR="0" lvl="1" indent="0" algn="r">
              <a:lnSpc>
                <a:spcPct val="100000"/>
              </a:lnSpc>
              <a:spcBef>
                <a:spcPts val="0"/>
              </a:spcBef>
              <a:spcAft>
                <a:spcPts val="0"/>
              </a:spcAft>
              <a:buClr>
                <a:srgbClr val="FFFFFF"/>
              </a:buClr>
              <a:buSzPts val="1200"/>
              <a:buFont typeface="Corbel"/>
              <a:buNone/>
              <a:defRPr sz="1200" b="0" i="0" u="none" strike="noStrike" cap="none">
                <a:solidFill>
                  <a:srgbClr val="FFFFFF"/>
                </a:solidFill>
                <a:latin typeface="Corbel"/>
                <a:ea typeface="Corbel"/>
                <a:cs typeface="Corbel"/>
                <a:sym typeface="Corbel"/>
              </a:defRPr>
            </a:lvl2pPr>
            <a:lvl3pPr marL="0" marR="0" lvl="2" indent="0" algn="r">
              <a:lnSpc>
                <a:spcPct val="100000"/>
              </a:lnSpc>
              <a:spcBef>
                <a:spcPts val="0"/>
              </a:spcBef>
              <a:spcAft>
                <a:spcPts val="0"/>
              </a:spcAft>
              <a:buClr>
                <a:srgbClr val="FFFFFF"/>
              </a:buClr>
              <a:buSzPts val="1200"/>
              <a:buFont typeface="Corbel"/>
              <a:buNone/>
              <a:defRPr sz="1200" b="0" i="0" u="none" strike="noStrike" cap="none">
                <a:solidFill>
                  <a:srgbClr val="FFFFFF"/>
                </a:solidFill>
                <a:latin typeface="Corbel"/>
                <a:ea typeface="Corbel"/>
                <a:cs typeface="Corbel"/>
                <a:sym typeface="Corbel"/>
              </a:defRPr>
            </a:lvl3pPr>
            <a:lvl4pPr marL="0" marR="0" lvl="3" indent="0" algn="r">
              <a:lnSpc>
                <a:spcPct val="100000"/>
              </a:lnSpc>
              <a:spcBef>
                <a:spcPts val="0"/>
              </a:spcBef>
              <a:spcAft>
                <a:spcPts val="0"/>
              </a:spcAft>
              <a:buClr>
                <a:srgbClr val="FFFFFF"/>
              </a:buClr>
              <a:buSzPts val="1200"/>
              <a:buFont typeface="Corbel"/>
              <a:buNone/>
              <a:defRPr sz="1200" b="0" i="0" u="none" strike="noStrike" cap="none">
                <a:solidFill>
                  <a:srgbClr val="FFFFFF"/>
                </a:solidFill>
                <a:latin typeface="Corbel"/>
                <a:ea typeface="Corbel"/>
                <a:cs typeface="Corbel"/>
                <a:sym typeface="Corbel"/>
              </a:defRPr>
            </a:lvl4pPr>
            <a:lvl5pPr marL="0" marR="0" lvl="4" indent="0" algn="r">
              <a:lnSpc>
                <a:spcPct val="100000"/>
              </a:lnSpc>
              <a:spcBef>
                <a:spcPts val="0"/>
              </a:spcBef>
              <a:spcAft>
                <a:spcPts val="0"/>
              </a:spcAft>
              <a:buClr>
                <a:srgbClr val="FFFFFF"/>
              </a:buClr>
              <a:buSzPts val="1200"/>
              <a:buFont typeface="Corbel"/>
              <a:buNone/>
              <a:defRPr sz="1200" b="0" i="0" u="none" strike="noStrike" cap="none">
                <a:solidFill>
                  <a:srgbClr val="FFFFFF"/>
                </a:solidFill>
                <a:latin typeface="Corbel"/>
                <a:ea typeface="Corbel"/>
                <a:cs typeface="Corbel"/>
                <a:sym typeface="Corbel"/>
              </a:defRPr>
            </a:lvl5pPr>
            <a:lvl6pPr marL="0" marR="0" lvl="5" indent="0" algn="r">
              <a:lnSpc>
                <a:spcPct val="100000"/>
              </a:lnSpc>
              <a:spcBef>
                <a:spcPts val="0"/>
              </a:spcBef>
              <a:spcAft>
                <a:spcPts val="0"/>
              </a:spcAft>
              <a:buClr>
                <a:srgbClr val="FFFFFF"/>
              </a:buClr>
              <a:buSzPts val="1200"/>
              <a:buFont typeface="Corbel"/>
              <a:buNone/>
              <a:defRPr sz="1200" b="0" i="0" u="none" strike="noStrike" cap="none">
                <a:solidFill>
                  <a:srgbClr val="FFFFFF"/>
                </a:solidFill>
                <a:latin typeface="Corbel"/>
                <a:ea typeface="Corbel"/>
                <a:cs typeface="Corbel"/>
                <a:sym typeface="Corbel"/>
              </a:defRPr>
            </a:lvl6pPr>
            <a:lvl7pPr marL="0" marR="0" lvl="6" indent="0" algn="r">
              <a:lnSpc>
                <a:spcPct val="100000"/>
              </a:lnSpc>
              <a:spcBef>
                <a:spcPts val="0"/>
              </a:spcBef>
              <a:spcAft>
                <a:spcPts val="0"/>
              </a:spcAft>
              <a:buClr>
                <a:srgbClr val="FFFFFF"/>
              </a:buClr>
              <a:buSzPts val="1200"/>
              <a:buFont typeface="Corbel"/>
              <a:buNone/>
              <a:defRPr sz="1200" b="0" i="0" u="none" strike="noStrike" cap="none">
                <a:solidFill>
                  <a:srgbClr val="FFFFFF"/>
                </a:solidFill>
                <a:latin typeface="Corbel"/>
                <a:ea typeface="Corbel"/>
                <a:cs typeface="Corbel"/>
                <a:sym typeface="Corbel"/>
              </a:defRPr>
            </a:lvl7pPr>
            <a:lvl8pPr marL="0" marR="0" lvl="7" indent="0" algn="r">
              <a:lnSpc>
                <a:spcPct val="100000"/>
              </a:lnSpc>
              <a:spcBef>
                <a:spcPts val="0"/>
              </a:spcBef>
              <a:spcAft>
                <a:spcPts val="0"/>
              </a:spcAft>
              <a:buClr>
                <a:srgbClr val="FFFFFF"/>
              </a:buClr>
              <a:buSzPts val="1200"/>
              <a:buFont typeface="Corbel"/>
              <a:buNone/>
              <a:defRPr sz="1200" b="0" i="0" u="none" strike="noStrike" cap="none">
                <a:solidFill>
                  <a:srgbClr val="FFFFFF"/>
                </a:solidFill>
                <a:latin typeface="Corbel"/>
                <a:ea typeface="Corbel"/>
                <a:cs typeface="Corbel"/>
                <a:sym typeface="Corbel"/>
              </a:defRPr>
            </a:lvl8pPr>
            <a:lvl9pPr marL="0" marR="0" lvl="8" indent="0" algn="r">
              <a:lnSpc>
                <a:spcPct val="100000"/>
              </a:lnSpc>
              <a:spcBef>
                <a:spcPts val="0"/>
              </a:spcBef>
              <a:spcAft>
                <a:spcPts val="0"/>
              </a:spcAft>
              <a:buClr>
                <a:srgbClr val="FFFFFF"/>
              </a:buClr>
              <a:buSzPts val="1200"/>
              <a:buFont typeface="Corbel"/>
              <a:buNone/>
              <a:defRPr sz="1200" b="0" i="0" u="none" strike="noStrike" cap="none">
                <a:solidFill>
                  <a:srgbClr val="FFFFFF"/>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cxnSp>
        <p:nvCxnSpPr>
          <p:cNvPr id="23" name="Google Shape;23;p124"/>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33"/>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3"/>
          <p:cNvSpPr txBox="1">
            <a:spLocks noGrp="1"/>
          </p:cNvSpPr>
          <p:nvPr>
            <p:ph type="body" idx="1"/>
          </p:nvPr>
        </p:nvSpPr>
        <p:spPr>
          <a:xfrm rot="5400000">
            <a:off x="4060136" y="-859736"/>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9" name="Google Shape;79;p13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3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34"/>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4"/>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5" name="Google Shape;85;p13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25"/>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5"/>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7" name="Google Shape;27;p125"/>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126"/>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2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2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12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7"/>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2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28"/>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accent1"/>
              </a:buClr>
              <a:buSzPts val="72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28"/>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accent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42" name="Google Shape;42;p128"/>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cxnSp>
        <p:nvCxnSpPr>
          <p:cNvPr id="45" name="Google Shape;45;p128"/>
          <p:cNvCxnSpPr/>
          <p:nvPr/>
        </p:nvCxnSpPr>
        <p:spPr>
          <a:xfrm>
            <a:off x="1981200" y="4020408"/>
            <a:ext cx="8229601" cy="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129"/>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9"/>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9" name="Google Shape;49;p129"/>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0" name="Google Shape;50;p12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130"/>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30"/>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6" name="Google Shape;56;p130"/>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7" name="Google Shape;57;p130"/>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8" name="Google Shape;58;p130"/>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9" name="Google Shape;59;p13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3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31"/>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1"/>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65" name="Google Shape;65;p131"/>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66" name="Google Shape;66;p13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3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32"/>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2"/>
          <p:cNvSpPr>
            <a:spLocks noGrp="1"/>
          </p:cNvSpPr>
          <p:nvPr>
            <p:ph type="pic" idx="2"/>
          </p:nvPr>
        </p:nvSpPr>
        <p:spPr>
          <a:xfrm>
            <a:off x="5413248" y="1069847"/>
            <a:ext cx="6099048" cy="4800600"/>
          </a:xfrm>
          <a:prstGeom prst="rect">
            <a:avLst/>
          </a:prstGeom>
          <a:noFill/>
          <a:ln>
            <a:noFill/>
          </a:ln>
        </p:spPr>
      </p:sp>
      <p:sp>
        <p:nvSpPr>
          <p:cNvPr id="72" name="Google Shape;72;p132"/>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3" name="Google Shape;73;p13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3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3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23"/>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23"/>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23"/>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13" name="Google Shape;13;p12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areas.pe"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arklaneschool.uk/wp-content/uploads/2025/10/Inspection-report-Park-Lane-Special-School-2025.pdf"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Curriculum/Curriculum%20Development%2024-25/Planning/Planning%20Template%20.docx" TargetMode="External"/><Relationship Id="rId13" Type="http://schemas.openxmlformats.org/officeDocument/2006/relationships/hyperlink" Target="http://../../Curriculum/Curriculum%20Development%2024-25/Descriptions%20of%20learning%20breakdowns/Descriptions%20of%20learning%20break%20down%20Autumn%2025.pptx" TargetMode="External"/><Relationship Id="rId3" Type="http://schemas.openxmlformats.org/officeDocument/2006/relationships/slide" Target="slide1.xml"/><Relationship Id="rId7" Type="http://schemas.openxmlformats.org/officeDocument/2006/relationships/hyperlink" Target="http://../../Curriculum/Curriculum%20Development%2024-25/Planning/Autumn%20Term%20Medium%20Term%20Planning%20evaluation.docx" TargetMode="External"/><Relationship Id="rId12" Type="http://schemas.openxmlformats.org/officeDocument/2006/relationships/hyperlink" Target="http://../../../Lesson%20Plan/Lesson%20plan/Updated%20Blank%20lesson%20plan.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urriculum/Curriculum%20Development%2024-25/4%20year%20cycle%20development/4%20year%20%20topic%20cycle..docx" TargetMode="External"/><Relationship Id="rId11" Type="http://schemas.openxmlformats.org/officeDocument/2006/relationships/hyperlink" Target="http://../../Curriculum/Curriculum%20Development%2024-25/Curriculum%2024-25/Evaluations/Spring%20term%20curriculum%20and%20planning%20evaluation.docx" TargetMode="External"/><Relationship Id="rId5" Type="http://schemas.openxmlformats.org/officeDocument/2006/relationships/hyperlink" Target="http://../../Curriculum/Curriculum%20Development%2024-25/Action%20plans%20and%20Journey/Health%20and%20wellbeing%20evaluation.docx" TargetMode="External"/><Relationship Id="rId15" Type="http://schemas.openxmlformats.org/officeDocument/2006/relationships/hyperlink" Target="http://../../Curriculum/Curriculum%20Development%2024-25/Curriculum%20Tracker/Curriculum%20Tracker%20-%20LLC.gsheet" TargetMode="External"/><Relationship Id="rId10" Type="http://schemas.openxmlformats.org/officeDocument/2006/relationships/hyperlink" Target="http://../../Lesson%20observations/Lesson%20obs%202024-25/Learning%20walks/Learning%20walk%20April%2025.pptx" TargetMode="External"/><Relationship Id="rId4" Type="http://schemas.openxmlformats.org/officeDocument/2006/relationships/image" Target="../media/image2.png"/><Relationship Id="rId9" Type="http://schemas.openxmlformats.org/officeDocument/2006/relationships/hyperlink" Target="http://../../Estyn%20inspection%2025/IA%201/Teaching%20and%20Learning%20done/Science%20and%20Technology%20AoLE%20Work%20Scrutiny-%20Spring%202025.docx%20dopne.docx" TargetMode="External"/><Relationship Id="rId14" Type="http://schemas.openxmlformats.org/officeDocument/2006/relationships/hyperlink" Target="http://../../Curriculum/Curriculum%20Development%2024-25/Curriculum%2024-25/Park%20Lane%20Curriculum%20and%20mid-term%20planning%20guidance.docx"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p:nvPr/>
        </p:nvSpPr>
        <p:spPr>
          <a:xfrm>
            <a:off x="4617979" y="5370832"/>
            <a:ext cx="2943455" cy="1018903"/>
          </a:xfrm>
          <a:prstGeom prst="roundRect">
            <a:avLst>
              <a:gd name="adj" fmla="val 16667"/>
            </a:avLst>
          </a:prstGeom>
          <a:solidFill>
            <a:schemeClr val="accent1"/>
          </a:solidFill>
          <a:ln w="25400" cap="flat" cmpd="sng">
            <a:solidFill>
              <a:srgbClr val="9687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sng" strike="noStrike" cap="none">
                <a:solidFill>
                  <a:schemeClr val="lt1"/>
                </a:solidFill>
                <a:latin typeface="Book Antiqua"/>
                <a:ea typeface="Book Antiqua"/>
                <a:cs typeface="Book Antiqua"/>
                <a:sym typeface="Book Antiqua"/>
                <a:hlinkClick r:id="rId3" action="ppaction://hlinksldjump">
                  <a:extLst>
                    <a:ext uri="{A12FA001-AC4F-418D-AE19-62706E023703}">
                      <ahyp:hlinkClr xmlns:ahyp="http://schemas.microsoft.com/office/drawing/2018/hyperlinkcolor" val="tx"/>
                    </a:ext>
                  </a:extLst>
                </a:hlinkClick>
              </a:rPr>
              <a:t>SCHOOL DEVELOPMENT</a:t>
            </a:r>
            <a:endParaRPr sz="1800" b="0" i="0" u="none" strike="noStrike" cap="none">
              <a:solidFill>
                <a:schemeClr val="lt1"/>
              </a:solidFill>
              <a:latin typeface="Book Antiqua"/>
              <a:ea typeface="Book Antiqua"/>
              <a:cs typeface="Book Antiqua"/>
              <a:sym typeface="Book Antiqua"/>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Book Antiqua"/>
                <a:ea typeface="Book Antiqua"/>
                <a:cs typeface="Book Antiqua"/>
                <a:sym typeface="Book Antiqua"/>
              </a:rPr>
              <a:t>2025-26</a:t>
            </a:r>
            <a:endParaRPr sz="1400" b="0" i="0" u="none" strike="noStrike" cap="none">
              <a:solidFill>
                <a:srgbClr val="000000"/>
              </a:solidFill>
              <a:latin typeface="Arial"/>
              <a:ea typeface="Arial"/>
              <a:cs typeface="Arial"/>
              <a:sym typeface="Arial"/>
            </a:endParaRPr>
          </a:p>
        </p:txBody>
      </p:sp>
      <p:pic>
        <p:nvPicPr>
          <p:cNvPr id="93" name="Google Shape;93;p1"/>
          <p:cNvPicPr preferRelativeResize="0"/>
          <p:nvPr/>
        </p:nvPicPr>
        <p:blipFill rotWithShape="1">
          <a:blip r:embed="rId4">
            <a:alphaModFix/>
          </a:blip>
          <a:srcRect/>
          <a:stretch/>
        </p:blipFill>
        <p:spPr>
          <a:xfrm>
            <a:off x="3748640" y="977716"/>
            <a:ext cx="4682134" cy="4005419"/>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1568"/>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380f69b27de_0_7">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graphicFrame>
        <p:nvGraphicFramePr>
          <p:cNvPr id="156" name="Google Shape;156;g380f69b27de_0_7"/>
          <p:cNvGraphicFramePr/>
          <p:nvPr/>
        </p:nvGraphicFramePr>
        <p:xfrm>
          <a:off x="458897" y="1565900"/>
          <a:ext cx="3000000" cy="3000000"/>
        </p:xfrm>
        <a:graphic>
          <a:graphicData uri="http://schemas.openxmlformats.org/drawingml/2006/table">
            <a:tbl>
              <a:tblPr firstRow="1" bandRow="1">
                <a:noFill/>
                <a:tableStyleId>{6F743199-9CBD-46CA-87C8-DF45866A8C15}</a:tableStyleId>
              </a:tblPr>
              <a:tblGrid>
                <a:gridCol w="3758075">
                  <a:extLst>
                    <a:ext uri="{9D8B030D-6E8A-4147-A177-3AD203B41FA5}">
                      <a16:colId xmlns:a16="http://schemas.microsoft.com/office/drawing/2014/main" val="20000"/>
                    </a:ext>
                  </a:extLst>
                </a:gridCol>
                <a:gridCol w="4226225">
                  <a:extLst>
                    <a:ext uri="{9D8B030D-6E8A-4147-A177-3AD203B41FA5}">
                      <a16:colId xmlns:a16="http://schemas.microsoft.com/office/drawing/2014/main" val="20001"/>
                    </a:ext>
                  </a:extLst>
                </a:gridCol>
                <a:gridCol w="3289925">
                  <a:extLst>
                    <a:ext uri="{9D8B030D-6E8A-4147-A177-3AD203B41FA5}">
                      <a16:colId xmlns:a16="http://schemas.microsoft.com/office/drawing/2014/main" val="20002"/>
                    </a:ext>
                  </a:extLst>
                </a:gridCol>
              </a:tblGrid>
              <a:tr h="35032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Actions/Steps To Success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Impact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Evaluation</a:t>
                      </a:r>
                      <a:endParaRPr sz="1400" u="none" strike="noStrike" cap="none"/>
                    </a:p>
                  </a:txBody>
                  <a:tcPr marL="91450" marR="91450" marT="45725" marB="45725"/>
                </a:tc>
                <a:extLst>
                  <a:ext uri="{0D108BD9-81ED-4DB2-BD59-A6C34878D82A}">
                    <a16:rowId xmlns:a16="http://schemas.microsoft.com/office/drawing/2014/main" val="10000"/>
                  </a:ext>
                </a:extLst>
              </a:tr>
              <a:tr h="2723100">
                <a:tc>
                  <a:txBody>
                    <a:bodyPr/>
                    <a:lstStyle/>
                    <a:p>
                      <a:pPr marL="628650" marR="0" lvl="1" indent="-171450" algn="l" rtl="0">
                        <a:lnSpc>
                          <a:spcPct val="100000"/>
                        </a:lnSpc>
                        <a:spcBef>
                          <a:spcPts val="0"/>
                        </a:spcBef>
                        <a:spcAft>
                          <a:spcPts val="0"/>
                        </a:spcAft>
                        <a:buClr>
                          <a:srgbClr val="000000"/>
                        </a:buClr>
                        <a:buSzPts val="1200"/>
                        <a:buFont typeface="Arial"/>
                        <a:buChar char="•"/>
                      </a:pPr>
                      <a:r>
                        <a:rPr lang="en-GB" sz="1200" u="none" strike="noStrike" cap="none">
                          <a:latin typeface="Calibri"/>
                          <a:ea typeface="Calibri"/>
                          <a:cs typeface="Calibri"/>
                          <a:sym typeface="Calibri"/>
                        </a:rPr>
                        <a:t>Professional learning offer updated .(linked to PM cycle)</a:t>
                      </a:r>
                      <a:endParaRPr sz="1400" u="none" strike="noStrike" cap="none"/>
                    </a:p>
                    <a:p>
                      <a:pPr marL="628650" marR="0" lvl="1" indent="-171450" algn="l" rtl="0">
                        <a:lnSpc>
                          <a:spcPct val="100000"/>
                        </a:lnSpc>
                        <a:spcBef>
                          <a:spcPts val="0"/>
                        </a:spcBef>
                        <a:spcAft>
                          <a:spcPts val="0"/>
                        </a:spcAft>
                        <a:buClr>
                          <a:srgbClr val="000000"/>
                        </a:buClr>
                        <a:buSzPts val="1200"/>
                        <a:buFont typeface="Arial"/>
                        <a:buChar char="•"/>
                      </a:pPr>
                      <a:r>
                        <a:rPr lang="en-GB" sz="1200" u="none" strike="noStrike" cap="none">
                          <a:latin typeface="Calibri"/>
                          <a:ea typeface="Calibri"/>
                          <a:cs typeface="Calibri"/>
                          <a:sym typeface="Calibri"/>
                        </a:rPr>
                        <a:t>Universal professional learning offer developed and mapped across the academic year.</a:t>
                      </a:r>
                      <a:endParaRPr sz="1400" u="none" strike="noStrike" cap="none"/>
                    </a:p>
                    <a:p>
                      <a:pPr marL="628650" marR="0" lvl="1" indent="-171450" algn="l" rtl="0">
                        <a:lnSpc>
                          <a:spcPct val="100000"/>
                        </a:lnSpc>
                        <a:spcBef>
                          <a:spcPts val="0"/>
                        </a:spcBef>
                        <a:spcAft>
                          <a:spcPts val="0"/>
                        </a:spcAft>
                        <a:buClr>
                          <a:srgbClr val="000000"/>
                        </a:buClr>
                        <a:buSzPts val="1200"/>
                        <a:buFont typeface="Arial"/>
                        <a:buChar char="•"/>
                      </a:pPr>
                      <a:r>
                        <a:rPr lang="en-GB" sz="1200" u="none" strike="noStrike" cap="none">
                          <a:latin typeface="Calibri"/>
                          <a:ea typeface="Calibri"/>
                          <a:cs typeface="Calibri"/>
                          <a:sym typeface="Calibri"/>
                        </a:rPr>
                        <a:t>Development of Professional learning library. Introduction of EWC Professional passport.</a:t>
                      </a:r>
                      <a:endParaRPr sz="1400" u="none" strike="noStrike" cap="none"/>
                    </a:p>
                    <a:p>
                      <a:pPr marL="628650" marR="0" lvl="1" indent="-171450" algn="l" rtl="0">
                        <a:lnSpc>
                          <a:spcPct val="100000"/>
                        </a:lnSpc>
                        <a:spcBef>
                          <a:spcPts val="0"/>
                        </a:spcBef>
                        <a:spcAft>
                          <a:spcPts val="0"/>
                        </a:spcAft>
                        <a:buClr>
                          <a:srgbClr val="000000"/>
                        </a:buClr>
                        <a:buSzPts val="1200"/>
                        <a:buFont typeface="Arial"/>
                        <a:buChar char="•"/>
                      </a:pPr>
                      <a:r>
                        <a:rPr lang="en-GB" sz="1200" u="none" strike="noStrike" cap="none">
                          <a:latin typeface="Calibri"/>
                          <a:ea typeface="Calibri"/>
                          <a:cs typeface="Calibri"/>
                          <a:sym typeface="Calibri"/>
                        </a:rPr>
                        <a:t>Co construct pupil learning section linked to the good lesson guide.</a:t>
                      </a:r>
                      <a:endParaRPr sz="1400" u="none" strike="noStrike" cap="none"/>
                    </a:p>
                    <a:p>
                      <a:pPr marL="628650" marR="0" lvl="1" indent="-171450" algn="l" rtl="0">
                        <a:lnSpc>
                          <a:spcPct val="100000"/>
                        </a:lnSpc>
                        <a:spcBef>
                          <a:spcPts val="0"/>
                        </a:spcBef>
                        <a:spcAft>
                          <a:spcPts val="0"/>
                        </a:spcAft>
                        <a:buClr>
                          <a:srgbClr val="000000"/>
                        </a:buClr>
                        <a:buSzPts val="1200"/>
                        <a:buFont typeface="Arial"/>
                        <a:buChar char="•"/>
                      </a:pPr>
                      <a:r>
                        <a:rPr lang="en-GB" sz="1200" u="none" strike="noStrike" cap="none">
                          <a:latin typeface="Calibri"/>
                          <a:ea typeface="Calibri"/>
                          <a:cs typeface="Calibri"/>
                          <a:sym typeface="Calibri"/>
                        </a:rPr>
                        <a:t>Develop good practice library to share standards internally.</a:t>
                      </a:r>
                      <a:endParaRPr sz="1400" u="none" strike="noStrike" cap="none"/>
                    </a:p>
                    <a:p>
                      <a:pPr marL="628650" marR="0" lvl="1" indent="-171450" algn="l" rtl="0">
                        <a:lnSpc>
                          <a:spcPct val="100000"/>
                        </a:lnSpc>
                        <a:spcBef>
                          <a:spcPts val="0"/>
                        </a:spcBef>
                        <a:spcAft>
                          <a:spcPts val="0"/>
                        </a:spcAft>
                        <a:buClr>
                          <a:srgbClr val="000000"/>
                        </a:buClr>
                        <a:buSzPts val="1200"/>
                        <a:buFont typeface="Arial"/>
                        <a:buChar char="•"/>
                      </a:pPr>
                      <a:r>
                        <a:rPr lang="en-GB" sz="1200" u="none" strike="noStrike" cap="none">
                          <a:latin typeface="Calibri"/>
                          <a:ea typeface="Calibri"/>
                          <a:cs typeface="Calibri"/>
                          <a:sym typeface="Calibri"/>
                        </a:rPr>
                        <a:t>Increase opportunity for professional discussion(Termly PPTs scrutiny , Moderation , lesson observation practice, peer planning) </a:t>
                      </a:r>
                      <a:endParaRPr sz="1400" u="none" strike="noStrike" cap="none"/>
                    </a:p>
                    <a:p>
                      <a:pPr marL="628650" marR="0" lvl="1" indent="-171450" algn="l" rtl="0">
                        <a:lnSpc>
                          <a:spcPct val="100000"/>
                        </a:lnSpc>
                        <a:spcBef>
                          <a:spcPts val="0"/>
                        </a:spcBef>
                        <a:spcAft>
                          <a:spcPts val="0"/>
                        </a:spcAft>
                        <a:buClr>
                          <a:srgbClr val="000000"/>
                        </a:buClr>
                        <a:buSzPts val="1200"/>
                        <a:buFont typeface="Arial"/>
                        <a:buChar char="•"/>
                      </a:pPr>
                      <a:r>
                        <a:rPr lang="en-GB" sz="1200" u="none" strike="noStrike" cap="none">
                          <a:latin typeface="Calibri"/>
                          <a:ea typeface="Calibri"/>
                          <a:cs typeface="Calibri"/>
                          <a:sym typeface="Calibri"/>
                        </a:rPr>
                        <a:t>Identify and integrate new assessment packages ( Thrive , ABLEs, Agored, wellcomm, Language link)</a:t>
                      </a:r>
                      <a:endParaRPr sz="1400" u="none" strike="noStrike" cap="none"/>
                    </a:p>
                    <a:p>
                      <a:pPr marL="628650" marR="0" lvl="1" indent="-171450" algn="l" rtl="0">
                        <a:lnSpc>
                          <a:spcPct val="100000"/>
                        </a:lnSpc>
                        <a:spcBef>
                          <a:spcPts val="0"/>
                        </a:spcBef>
                        <a:spcAft>
                          <a:spcPts val="0"/>
                        </a:spcAft>
                        <a:buClr>
                          <a:srgbClr val="000000"/>
                        </a:buClr>
                        <a:buSzPts val="1200"/>
                        <a:buFont typeface="Arial"/>
                        <a:buChar char="•"/>
                      </a:pPr>
                      <a:r>
                        <a:rPr lang="en-GB" sz="1200" u="none" strike="noStrike" cap="none">
                          <a:latin typeface="Calibri"/>
                          <a:ea typeface="Calibri"/>
                          <a:cs typeface="Calibri"/>
                          <a:sym typeface="Calibri"/>
                        </a:rPr>
                        <a:t>Development of rewards systems to support achievement</a:t>
                      </a:r>
                      <a:endParaRPr sz="1400" u="none" strike="noStrike" cap="none"/>
                    </a:p>
                    <a:p>
                      <a:pPr marL="628650" marR="0" lvl="1" indent="-9525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p>
                      <a:pPr marL="171450" marR="0" lvl="0" indent="-101600" algn="l" rtl="0">
                        <a:lnSpc>
                          <a:spcPct val="100000"/>
                        </a:lnSpc>
                        <a:spcBef>
                          <a:spcPts val="0"/>
                        </a:spcBef>
                        <a:spcAft>
                          <a:spcPts val="0"/>
                        </a:spcAft>
                        <a:buClr>
                          <a:srgbClr val="000000"/>
                        </a:buClr>
                        <a:buSzPts val="1100"/>
                        <a:buFont typeface="Arial"/>
                        <a:buNone/>
                      </a:pPr>
                      <a:endParaRPr sz="1050" u="none" strike="noStrike" cap="none">
                        <a:latin typeface="Calibri"/>
                        <a:ea typeface="Calibri"/>
                        <a:cs typeface="Calibri"/>
                        <a:sym typeface="Calibri"/>
                      </a:endParaRPr>
                    </a:p>
                  </a:txBody>
                  <a:tcPr marL="91450" marR="91450" marT="45725" marB="45725"/>
                </a:tc>
                <a:tc>
                  <a:txBody>
                    <a:bodyPr/>
                    <a:lstStyle/>
                    <a:p>
                      <a:pPr marL="628650" marR="0" lvl="0" indent="-171450" algn="l" rtl="0">
                        <a:lnSpc>
                          <a:spcPct val="100000"/>
                        </a:lnSpc>
                        <a:spcBef>
                          <a:spcPts val="0"/>
                        </a:spcBef>
                        <a:spcAft>
                          <a:spcPts val="0"/>
                        </a:spcAft>
                        <a:buClr>
                          <a:srgbClr val="000000"/>
                        </a:buClr>
                        <a:buSzPts val="1200"/>
                        <a:buFont typeface="Arial"/>
                        <a:buChar char="•"/>
                      </a:pPr>
                      <a:r>
                        <a:rPr lang="en-GB" sz="1200" u="none" strike="noStrike" cap="none">
                          <a:latin typeface="Calibri"/>
                          <a:ea typeface="Calibri"/>
                          <a:cs typeface="Calibri"/>
                          <a:sym typeface="Calibri"/>
                        </a:rPr>
                        <a:t>Staff become more competent practitioners.</a:t>
                      </a:r>
                      <a:endParaRPr sz="1400" u="none" strike="noStrike" cap="none"/>
                    </a:p>
                    <a:p>
                      <a:pPr marL="628650" marR="0" lvl="0" indent="-171450" algn="l" rtl="0">
                        <a:lnSpc>
                          <a:spcPct val="100000"/>
                        </a:lnSpc>
                        <a:spcBef>
                          <a:spcPts val="0"/>
                        </a:spcBef>
                        <a:spcAft>
                          <a:spcPts val="0"/>
                        </a:spcAft>
                        <a:buClr>
                          <a:srgbClr val="000000"/>
                        </a:buClr>
                        <a:buSzPts val="1200"/>
                        <a:buFont typeface="Arial"/>
                        <a:buChar char="•"/>
                      </a:pPr>
                      <a:r>
                        <a:rPr lang="en-GB" sz="1200" u="none" strike="noStrike" cap="none">
                          <a:latin typeface="Calibri"/>
                          <a:ea typeface="Calibri"/>
                          <a:cs typeface="Calibri"/>
                          <a:sym typeface="Calibri"/>
                        </a:rPr>
                        <a:t>Staff to take greater ownership of their professional learning.</a:t>
                      </a:r>
                      <a:endParaRPr sz="1400" u="none" strike="noStrike" cap="none"/>
                    </a:p>
                    <a:p>
                      <a:pPr marL="628650" marR="0" lvl="0" indent="-171450" algn="l" rtl="0">
                        <a:lnSpc>
                          <a:spcPct val="100000"/>
                        </a:lnSpc>
                        <a:spcBef>
                          <a:spcPts val="0"/>
                        </a:spcBef>
                        <a:spcAft>
                          <a:spcPts val="0"/>
                        </a:spcAft>
                        <a:buClr>
                          <a:srgbClr val="000000"/>
                        </a:buClr>
                        <a:buSzPts val="1200"/>
                        <a:buFont typeface="Arial"/>
                        <a:buChar char="•"/>
                      </a:pPr>
                      <a:r>
                        <a:rPr lang="en-GB" sz="1200" u="none" strike="noStrike" cap="none">
                          <a:latin typeface="Calibri"/>
                          <a:ea typeface="Calibri"/>
                          <a:cs typeface="Calibri"/>
                          <a:sym typeface="Calibri"/>
                        </a:rPr>
                        <a:t>Staff have clear expectations of what good learning looks like.</a:t>
                      </a:r>
                      <a:endParaRPr sz="1400" u="none" strike="noStrike" cap="none"/>
                    </a:p>
                    <a:p>
                      <a:pPr marL="628650" marR="0" lvl="0" indent="-171450" algn="l" rtl="0">
                        <a:lnSpc>
                          <a:spcPct val="100000"/>
                        </a:lnSpc>
                        <a:spcBef>
                          <a:spcPts val="0"/>
                        </a:spcBef>
                        <a:spcAft>
                          <a:spcPts val="0"/>
                        </a:spcAft>
                        <a:buClr>
                          <a:srgbClr val="000000"/>
                        </a:buClr>
                        <a:buSzPts val="1200"/>
                        <a:buFont typeface="Arial"/>
                        <a:buChar char="•"/>
                      </a:pPr>
                      <a:r>
                        <a:rPr lang="en-GB" sz="1200" u="none" strike="noStrike" cap="none">
                          <a:latin typeface="Calibri"/>
                          <a:ea typeface="Calibri"/>
                          <a:cs typeface="Calibri"/>
                          <a:sym typeface="Calibri"/>
                        </a:rPr>
                        <a:t>Good practice is being shared internally.</a:t>
                      </a:r>
                      <a:endParaRPr sz="1400" u="none" strike="noStrike" cap="none"/>
                    </a:p>
                    <a:p>
                      <a:pPr marL="628650" marR="0" lvl="0" indent="-171450" algn="l" rtl="0">
                        <a:lnSpc>
                          <a:spcPct val="100000"/>
                        </a:lnSpc>
                        <a:spcBef>
                          <a:spcPts val="0"/>
                        </a:spcBef>
                        <a:spcAft>
                          <a:spcPts val="0"/>
                        </a:spcAft>
                        <a:buClr>
                          <a:srgbClr val="000000"/>
                        </a:buClr>
                        <a:buSzPts val="1200"/>
                        <a:buFont typeface="Arial"/>
                        <a:buChar char="•"/>
                      </a:pPr>
                      <a:r>
                        <a:rPr lang="en-GB" sz="1200" u="none" strike="noStrike" cap="none">
                          <a:latin typeface="Calibri"/>
                          <a:ea typeface="Calibri"/>
                          <a:cs typeface="Calibri"/>
                          <a:sym typeface="Calibri"/>
                        </a:rPr>
                        <a:t>Staff become more confident undertaking professional discussion focus on pupil progress.</a:t>
                      </a:r>
                      <a:endParaRPr sz="1400" u="none" strike="noStrike" cap="none"/>
                    </a:p>
                    <a:p>
                      <a:pPr marL="628650" marR="0" lvl="0" indent="-171450" algn="l" rtl="0">
                        <a:lnSpc>
                          <a:spcPct val="100000"/>
                        </a:lnSpc>
                        <a:spcBef>
                          <a:spcPts val="0"/>
                        </a:spcBef>
                        <a:spcAft>
                          <a:spcPts val="0"/>
                        </a:spcAft>
                        <a:buClr>
                          <a:srgbClr val="000000"/>
                        </a:buClr>
                        <a:buSzPts val="1200"/>
                        <a:buFont typeface="Arial"/>
                        <a:buChar char="•"/>
                      </a:pPr>
                      <a:r>
                        <a:rPr lang="en-GB" sz="1200" u="none" strike="noStrike" cap="none">
                          <a:latin typeface="Calibri"/>
                          <a:ea typeface="Calibri"/>
                          <a:cs typeface="Calibri"/>
                          <a:sym typeface="Calibri"/>
                        </a:rPr>
                        <a:t>Greater depth of assessment available to staff demonstration progression and achievement.</a:t>
                      </a:r>
                      <a:endParaRPr sz="1400" u="none" strike="noStrike" cap="none"/>
                    </a:p>
                    <a:p>
                      <a:pPr marL="628650" marR="0" lvl="0" indent="-171450" algn="l" rtl="0">
                        <a:lnSpc>
                          <a:spcPct val="100000"/>
                        </a:lnSpc>
                        <a:spcBef>
                          <a:spcPts val="0"/>
                        </a:spcBef>
                        <a:spcAft>
                          <a:spcPts val="0"/>
                        </a:spcAft>
                        <a:buClr>
                          <a:srgbClr val="000000"/>
                        </a:buClr>
                        <a:buSzPts val="1200"/>
                        <a:buFont typeface="Arial"/>
                        <a:buChar char="•"/>
                      </a:pPr>
                      <a:r>
                        <a:rPr lang="en-GB" sz="1200" u="none" strike="noStrike" cap="none">
                          <a:latin typeface="Calibri"/>
                          <a:ea typeface="Calibri"/>
                          <a:cs typeface="Calibri"/>
                          <a:sym typeface="Calibri"/>
                        </a:rPr>
                        <a:t>Bespoke assessment for all learners.</a:t>
                      </a:r>
                      <a:endParaRPr sz="1400" u="none" strike="noStrike" cap="none"/>
                    </a:p>
                    <a:p>
                      <a:pPr marL="628650" marR="0" lvl="0" indent="-171450" algn="l" rtl="0">
                        <a:lnSpc>
                          <a:spcPct val="100000"/>
                        </a:lnSpc>
                        <a:spcBef>
                          <a:spcPts val="0"/>
                        </a:spcBef>
                        <a:spcAft>
                          <a:spcPts val="0"/>
                        </a:spcAft>
                        <a:buClr>
                          <a:srgbClr val="000000"/>
                        </a:buClr>
                        <a:buSzPts val="1200"/>
                        <a:buFont typeface="Arial"/>
                        <a:buChar char="•"/>
                      </a:pPr>
                      <a:r>
                        <a:rPr lang="en-GB" sz="1200" u="none" strike="noStrike" cap="none">
                          <a:latin typeface="Calibri"/>
                          <a:ea typeface="Calibri"/>
                          <a:cs typeface="Calibri"/>
                          <a:sym typeface="Calibri"/>
                        </a:rPr>
                        <a:t>Pupil celebrate success of each other.</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57" name="Google Shape;157;g380f69b27de_0_7"/>
          <p:cNvGraphicFramePr/>
          <p:nvPr/>
        </p:nvGraphicFramePr>
        <p:xfrm>
          <a:off x="458897" y="442278"/>
          <a:ext cx="3000000" cy="3000000"/>
        </p:xfrm>
        <a:graphic>
          <a:graphicData uri="http://schemas.openxmlformats.org/drawingml/2006/table">
            <a:tbl>
              <a:tblPr firstRow="1" bandRow="1">
                <a:noFill/>
                <a:tableStyleId>{6F743199-9CBD-46CA-87C8-DF45866A8C15}</a:tableStyleId>
              </a:tblPr>
              <a:tblGrid>
                <a:gridCol w="5637100">
                  <a:extLst>
                    <a:ext uri="{9D8B030D-6E8A-4147-A177-3AD203B41FA5}">
                      <a16:colId xmlns:a16="http://schemas.microsoft.com/office/drawing/2014/main" val="20000"/>
                    </a:ext>
                  </a:extLst>
                </a:gridCol>
                <a:gridCol w="5637100">
                  <a:extLst>
                    <a:ext uri="{9D8B030D-6E8A-4147-A177-3AD203B41FA5}">
                      <a16:colId xmlns:a16="http://schemas.microsoft.com/office/drawing/2014/main" val="20001"/>
                    </a:ext>
                  </a:extLst>
                </a:gridCol>
              </a:tblGrid>
              <a:tr h="3624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INSPECTION AREA 1 [Teaching &amp; Learning]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STRATEGIC LEAD- MG/ST</a:t>
                      </a:r>
                      <a:endParaRPr sz="1400" u="none" strike="noStrike" cap="none"/>
                    </a:p>
                  </a:txBody>
                  <a:tcPr marL="91450" marR="91450" marT="45725" marB="45725"/>
                </a:tc>
                <a:extLst>
                  <a:ext uri="{0D108BD9-81ED-4DB2-BD59-A6C34878D82A}">
                    <a16:rowId xmlns:a16="http://schemas.microsoft.com/office/drawing/2014/main" val="10000"/>
                  </a:ext>
                </a:extLst>
              </a:tr>
              <a:tr h="362400">
                <a:tc gridSpan="2">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latin typeface="Calibri"/>
                          <a:ea typeface="Calibri"/>
                          <a:cs typeface="Calibri"/>
                          <a:sym typeface="Calibri"/>
                        </a:rPr>
                        <a:t>Priority 2- </a:t>
                      </a:r>
                      <a:r>
                        <a:rPr lang="en-GB" sz="1400" u="none" strike="noStrike" cap="none">
                          <a:latin typeface="Calibri"/>
                          <a:ea typeface="Calibri"/>
                          <a:cs typeface="Calibri"/>
                          <a:sym typeface="Calibri"/>
                        </a:rPr>
                        <a:t>Continue to develop the consistency of highly effective practice in both Teaching and Learning across the school.</a:t>
                      </a:r>
                      <a:endParaRPr sz="140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8">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sp>
        <p:nvSpPr>
          <p:cNvPr id="163" name="Google Shape;163;p8"/>
          <p:cNvSpPr txBox="1"/>
          <p:nvPr/>
        </p:nvSpPr>
        <p:spPr>
          <a:xfrm>
            <a:off x="538547" y="202266"/>
            <a:ext cx="5274563" cy="56181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2"/>
              </a:buClr>
              <a:buSzPts val="2400"/>
              <a:buFont typeface="Lucida Sans"/>
              <a:buNone/>
            </a:pPr>
            <a:r>
              <a:rPr lang="en-GB" sz="2400" b="1" i="0" u="sng" strike="noStrike" cap="none">
                <a:solidFill>
                  <a:schemeClr val="accent1"/>
                </a:solidFill>
                <a:latin typeface="Corbel"/>
                <a:ea typeface="Corbel"/>
                <a:cs typeface="Corbel"/>
                <a:sym typeface="Corbel"/>
              </a:rPr>
              <a:t>Priority 2 detail</a:t>
            </a:r>
            <a:endParaRPr sz="1400" b="0" i="0" u="none" strike="noStrike" cap="none">
              <a:solidFill>
                <a:srgbClr val="000000"/>
              </a:solidFill>
              <a:latin typeface="Arial"/>
              <a:ea typeface="Arial"/>
              <a:cs typeface="Arial"/>
              <a:sym typeface="Arial"/>
            </a:endParaRPr>
          </a:p>
        </p:txBody>
      </p:sp>
      <p:graphicFrame>
        <p:nvGraphicFramePr>
          <p:cNvPr id="164" name="Google Shape;164;p8"/>
          <p:cNvGraphicFramePr/>
          <p:nvPr/>
        </p:nvGraphicFramePr>
        <p:xfrm>
          <a:off x="538547" y="806429"/>
          <a:ext cx="3000000" cy="3000000"/>
        </p:xfrm>
        <a:graphic>
          <a:graphicData uri="http://schemas.openxmlformats.org/drawingml/2006/table">
            <a:tbl>
              <a:tblPr firstRow="1" bandRow="1">
                <a:noFill/>
                <a:tableStyleId>{6F743199-9CBD-46CA-87C8-DF45866A8C15}</a:tableStyleId>
              </a:tblPr>
              <a:tblGrid>
                <a:gridCol w="2822275">
                  <a:extLst>
                    <a:ext uri="{9D8B030D-6E8A-4147-A177-3AD203B41FA5}">
                      <a16:colId xmlns:a16="http://schemas.microsoft.com/office/drawing/2014/main" val="20000"/>
                    </a:ext>
                  </a:extLst>
                </a:gridCol>
                <a:gridCol w="1653025">
                  <a:extLst>
                    <a:ext uri="{9D8B030D-6E8A-4147-A177-3AD203B41FA5}">
                      <a16:colId xmlns:a16="http://schemas.microsoft.com/office/drawing/2014/main" val="20001"/>
                    </a:ext>
                  </a:extLst>
                </a:gridCol>
                <a:gridCol w="1747900">
                  <a:extLst>
                    <a:ext uri="{9D8B030D-6E8A-4147-A177-3AD203B41FA5}">
                      <a16:colId xmlns:a16="http://schemas.microsoft.com/office/drawing/2014/main" val="20002"/>
                    </a:ext>
                  </a:extLst>
                </a:gridCol>
                <a:gridCol w="1756600">
                  <a:extLst>
                    <a:ext uri="{9D8B030D-6E8A-4147-A177-3AD203B41FA5}">
                      <a16:colId xmlns:a16="http://schemas.microsoft.com/office/drawing/2014/main" val="20003"/>
                    </a:ext>
                  </a:extLst>
                </a:gridCol>
                <a:gridCol w="3208425">
                  <a:extLst>
                    <a:ext uri="{9D8B030D-6E8A-4147-A177-3AD203B41FA5}">
                      <a16:colId xmlns:a16="http://schemas.microsoft.com/office/drawing/2014/main" val="20004"/>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Where we are going (Actions)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Key Personnel</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Time scales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Costings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Impact</a:t>
                      </a:r>
                      <a:endParaRPr sz="1400" u="none" strike="noStrike" cap="none"/>
                    </a:p>
                  </a:txBody>
                  <a:tcPr marL="91450" marR="91450" marT="45725" marB="45725"/>
                </a:tc>
                <a:extLst>
                  <a:ext uri="{0D108BD9-81ED-4DB2-BD59-A6C34878D82A}">
                    <a16:rowId xmlns:a16="http://schemas.microsoft.com/office/drawing/2014/main" val="10000"/>
                  </a:ext>
                </a:extLst>
              </a:tr>
              <a:tr h="48965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PL offer linked to PM targets updated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200" u="none" strike="noStrike" cap="none">
                          <a:latin typeface="Calibri"/>
                          <a:ea typeface="Calibri"/>
                          <a:cs typeface="Calibri"/>
                          <a:sym typeface="Calibri"/>
                        </a:rPr>
                        <a:t>DL</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200" u="none" strike="noStrike" cap="none">
                          <a:latin typeface="Calibri"/>
                          <a:ea typeface="Calibri"/>
                          <a:cs typeface="Calibri"/>
                          <a:sym typeface="Calibri"/>
                        </a:rPr>
                        <a:t>Autumn 25</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Calibri"/>
                        <a:ea typeface="Calibri"/>
                        <a:cs typeface="Calibri"/>
                        <a:sym typeface="Calibri"/>
                      </a:endParaRPr>
                    </a:p>
                  </a:txBody>
                  <a:tcPr marL="91450" marR="91450" marT="45725" marB="45725"/>
                </a:tc>
                <a:tc>
                  <a:txBody>
                    <a:bodyPr/>
                    <a:lstStyle/>
                    <a:p>
                      <a:pPr marL="457200" marR="0" lvl="0" indent="-292100" algn="l" rtl="0">
                        <a:lnSpc>
                          <a:spcPct val="100000"/>
                        </a:lnSpc>
                        <a:spcBef>
                          <a:spcPts val="0"/>
                        </a:spcBef>
                        <a:spcAft>
                          <a:spcPts val="0"/>
                        </a:spcAft>
                        <a:buClr>
                          <a:schemeClr val="dk1"/>
                        </a:buClr>
                        <a:buSzPts val="1000"/>
                        <a:buFont typeface="Calibri"/>
                        <a:buChar char="●"/>
                      </a:pPr>
                      <a:r>
                        <a:rPr lang="en-GB" sz="1000" u="none" strike="noStrike" cap="none">
                          <a:latin typeface="Calibri"/>
                          <a:ea typeface="Calibri"/>
                          <a:cs typeface="Calibri"/>
                          <a:sym typeface="Calibri"/>
                        </a:rPr>
                        <a:t>Upskilled staff -to meet the developing need of the school. (Individual+ school Priorities)</a:t>
                      </a:r>
                      <a:endParaRPr sz="12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Universal PL offer developed and mapped across the academic year.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200" u="none" strike="noStrike" cap="none">
                          <a:latin typeface="Calibri"/>
                          <a:ea typeface="Calibri"/>
                          <a:cs typeface="Calibri"/>
                          <a:sym typeface="Calibri"/>
                        </a:rPr>
                        <a:t>DL</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200" u="none" strike="noStrike" cap="none">
                          <a:latin typeface="Calibri"/>
                          <a:ea typeface="Calibri"/>
                          <a:cs typeface="Calibri"/>
                          <a:sym typeface="Calibri"/>
                        </a:rPr>
                        <a:t>Autumn 25</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200" u="none" strike="noStrike" cap="none">
                          <a:latin typeface="Calibri"/>
                          <a:ea typeface="Calibri"/>
                          <a:cs typeface="Calibri"/>
                          <a:sym typeface="Calibri"/>
                        </a:rPr>
                        <a:t>PL - reform grant</a:t>
                      </a:r>
                      <a:endParaRPr sz="1200" u="none" strike="noStrike" cap="none">
                        <a:latin typeface="Calibri"/>
                        <a:ea typeface="Calibri"/>
                        <a:cs typeface="Calibri"/>
                        <a:sym typeface="Calibri"/>
                      </a:endParaRPr>
                    </a:p>
                  </a:txBody>
                  <a:tcPr marL="91450" marR="91450" marT="45725" marB="45725"/>
                </a:tc>
                <a:tc>
                  <a:txBody>
                    <a:bodyPr/>
                    <a:lstStyle/>
                    <a:p>
                      <a:pPr marL="457200" marR="0" lvl="0" indent="-292100" algn="l" rtl="0">
                        <a:lnSpc>
                          <a:spcPct val="100000"/>
                        </a:lnSpc>
                        <a:spcBef>
                          <a:spcPts val="0"/>
                        </a:spcBef>
                        <a:spcAft>
                          <a:spcPts val="0"/>
                        </a:spcAft>
                        <a:buClr>
                          <a:schemeClr val="dk1"/>
                        </a:buClr>
                        <a:buSzPts val="1000"/>
                        <a:buFont typeface="Calibri"/>
                        <a:buChar char="●"/>
                      </a:pPr>
                      <a:r>
                        <a:rPr lang="en-GB" sz="1000" u="none" strike="noStrike" cap="none">
                          <a:latin typeface="Calibri"/>
                          <a:ea typeface="Calibri"/>
                          <a:cs typeface="Calibri"/>
                          <a:sym typeface="Calibri"/>
                        </a:rPr>
                        <a:t>Upskilled staff -to meet the developing need of the school.</a:t>
                      </a:r>
                      <a:endParaRPr sz="12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430725">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Introduction of EWC Professional passport.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200" u="none" strike="noStrike" cap="none">
                          <a:latin typeface="Calibri"/>
                          <a:ea typeface="Calibri"/>
                          <a:cs typeface="Calibri"/>
                          <a:sym typeface="Calibri"/>
                        </a:rPr>
                        <a:t>DL</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200" u="none" strike="noStrike" cap="none">
                          <a:latin typeface="Calibri"/>
                          <a:ea typeface="Calibri"/>
                          <a:cs typeface="Calibri"/>
                          <a:sym typeface="Calibri"/>
                        </a:rPr>
                        <a:t>Autumn 25</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Calibri"/>
                        <a:ea typeface="Calibri"/>
                        <a:cs typeface="Calibri"/>
                        <a:sym typeface="Calibri"/>
                      </a:endParaRPr>
                    </a:p>
                  </a:txBody>
                  <a:tcPr marL="91450" marR="91450" marT="45725" marB="45725"/>
                </a:tc>
                <a:tc>
                  <a:txBody>
                    <a:bodyPr/>
                    <a:lstStyle/>
                    <a:p>
                      <a:pPr marL="457200" marR="0" lvl="0" indent="-292100" algn="l" rtl="0">
                        <a:lnSpc>
                          <a:spcPct val="100000"/>
                        </a:lnSpc>
                        <a:spcBef>
                          <a:spcPts val="0"/>
                        </a:spcBef>
                        <a:spcAft>
                          <a:spcPts val="0"/>
                        </a:spcAft>
                        <a:buClr>
                          <a:schemeClr val="dk1"/>
                        </a:buClr>
                        <a:buSzPts val="1000"/>
                        <a:buFont typeface="Calibri"/>
                        <a:buChar char="●"/>
                      </a:pPr>
                      <a:r>
                        <a:rPr lang="en-GB" sz="1200" u="none" strike="noStrike" cap="none">
                          <a:latin typeface="Calibri"/>
                          <a:ea typeface="Calibri"/>
                          <a:cs typeface="Calibri"/>
                          <a:sym typeface="Calibri"/>
                        </a:rPr>
                        <a:t>Staff become able to track and demonstrate progress with professional learning.</a:t>
                      </a:r>
                      <a:endParaRPr sz="12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dk1"/>
                        </a:buClr>
                        <a:buSzPts val="1100"/>
                        <a:buFont typeface="Arial"/>
                        <a:buNone/>
                      </a:pPr>
                      <a:r>
                        <a:rPr lang="en-GB" sz="1200" u="none" strike="noStrike" cap="none">
                          <a:latin typeface="Calibri"/>
                          <a:ea typeface="Calibri"/>
                          <a:cs typeface="Calibri"/>
                          <a:sym typeface="Calibri"/>
                        </a:rPr>
                        <a:t>Development of good practice library to share standards internally.</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SLT</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Summer 26</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91450" marR="91450" marT="45725" marB="45725"/>
                </a:tc>
                <a:tc>
                  <a:txBody>
                    <a:bodyPr/>
                    <a:lstStyle/>
                    <a:p>
                      <a:pPr marL="457200" marR="0" lvl="0" indent="-292100" algn="l" rtl="0">
                        <a:lnSpc>
                          <a:spcPct val="100000"/>
                        </a:lnSpc>
                        <a:spcBef>
                          <a:spcPts val="0"/>
                        </a:spcBef>
                        <a:spcAft>
                          <a:spcPts val="0"/>
                        </a:spcAft>
                        <a:buClr>
                          <a:schemeClr val="dk1"/>
                        </a:buClr>
                        <a:buSzPts val="1000"/>
                        <a:buFont typeface="Calibri"/>
                        <a:buChar char="●"/>
                      </a:pPr>
                      <a:r>
                        <a:rPr lang="en-GB" sz="1000" u="none" strike="noStrike" cap="none">
                          <a:latin typeface="Calibri"/>
                          <a:ea typeface="Calibri"/>
                          <a:cs typeface="Calibri"/>
                          <a:sym typeface="Calibri"/>
                        </a:rPr>
                        <a:t>Development of  Park Lane  as a learning organisation. </a:t>
                      </a:r>
                      <a:endParaRPr sz="10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Increase opportunity for professional discussion(Termly PPTs scrutiny , Moderation , lesson observation practice, peer planning)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200" u="none" strike="noStrike" cap="none">
                          <a:latin typeface="Calibri"/>
                          <a:ea typeface="Calibri"/>
                          <a:cs typeface="Calibri"/>
                          <a:sym typeface="Calibri"/>
                        </a:rPr>
                        <a:t>MG</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200" u="none" strike="noStrike" cap="none">
                          <a:latin typeface="Calibri"/>
                          <a:ea typeface="Calibri"/>
                          <a:cs typeface="Calibri"/>
                          <a:sym typeface="Calibri"/>
                        </a:rPr>
                        <a:t>Summer 26</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tcPr>
                </a:tc>
                <a:tc>
                  <a:txBody>
                    <a:bodyPr/>
                    <a:lstStyle/>
                    <a:p>
                      <a:pPr marL="457200" marR="0" lvl="0" indent="-285750" algn="l" rtl="0">
                        <a:lnSpc>
                          <a:spcPct val="100000"/>
                        </a:lnSpc>
                        <a:spcBef>
                          <a:spcPts val="0"/>
                        </a:spcBef>
                        <a:spcAft>
                          <a:spcPts val="0"/>
                        </a:spcAft>
                        <a:buClr>
                          <a:schemeClr val="dk1"/>
                        </a:buClr>
                        <a:buSzPts val="900"/>
                        <a:buFont typeface="Calibri"/>
                        <a:buChar char="●"/>
                      </a:pPr>
                      <a:r>
                        <a:rPr lang="en-GB" sz="1100" u="none" strike="noStrike" cap="none">
                          <a:latin typeface="Calibri"/>
                          <a:ea typeface="Calibri"/>
                          <a:cs typeface="Calibri"/>
                          <a:sym typeface="Calibri"/>
                        </a:rPr>
                        <a:t>Increased opportunities for professional collaboration, internally. </a:t>
                      </a:r>
                      <a:endParaRPr sz="1100" u="none" strike="noStrike" cap="none">
                        <a:latin typeface="Calibri"/>
                        <a:ea typeface="Calibri"/>
                        <a:cs typeface="Calibri"/>
                        <a:sym typeface="Calibri"/>
                      </a:endParaRPr>
                    </a:p>
                    <a:p>
                      <a:pPr marL="457200" marR="0" lvl="0" indent="-292100" algn="l" rtl="0">
                        <a:lnSpc>
                          <a:spcPct val="100000"/>
                        </a:lnSpc>
                        <a:spcBef>
                          <a:spcPts val="0"/>
                        </a:spcBef>
                        <a:spcAft>
                          <a:spcPts val="0"/>
                        </a:spcAft>
                        <a:buClr>
                          <a:schemeClr val="dk1"/>
                        </a:buClr>
                        <a:buSzPts val="1000"/>
                        <a:buFont typeface="Calibri"/>
                        <a:buChar char="●"/>
                      </a:pPr>
                      <a:r>
                        <a:rPr lang="en-GB" sz="1100" u="none" strike="noStrike" cap="none">
                          <a:latin typeface="Calibri"/>
                          <a:ea typeface="Calibri"/>
                          <a:cs typeface="Calibri"/>
                          <a:sym typeface="Calibri"/>
                        </a:rPr>
                        <a:t>Strengthen staff relationships.</a:t>
                      </a:r>
                      <a:r>
                        <a:rPr lang="en-GB" sz="1200" u="none" strike="noStrike" cap="none">
                          <a:latin typeface="Calibri"/>
                          <a:ea typeface="Calibri"/>
                          <a:cs typeface="Calibri"/>
                          <a:sym typeface="Calibri"/>
                        </a:rPr>
                        <a:t> </a:t>
                      </a:r>
                      <a:endParaRPr sz="1200" u="none" strike="noStrike" cap="none">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Co-construct pupil learning section linked to the good lesson guide.</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Arial"/>
                        <a:buNone/>
                      </a:pPr>
                      <a:r>
                        <a:rPr lang="en-GB" sz="1200" u="none" strike="noStrike" cap="none">
                          <a:latin typeface="Calibri"/>
                          <a:ea typeface="Calibri"/>
                          <a:cs typeface="Calibri"/>
                          <a:sym typeface="Calibri"/>
                        </a:rPr>
                        <a:t>MG/ Teachers/RH</a:t>
                      </a:r>
                      <a:endParaRPr sz="1200" u="none" strike="noStrike" cap="none">
                        <a:latin typeface="Calibri"/>
                        <a:ea typeface="Calibri"/>
                        <a:cs typeface="Calibri"/>
                        <a:sym typeface="Calibri"/>
                      </a:endParaRPr>
                    </a:p>
                  </a:txBody>
                  <a:tcPr marL="91450" marR="91450" marT="45725" marB="45725">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GB" sz="1200" u="none" strike="noStrike" cap="none">
                          <a:latin typeface="Calibri"/>
                          <a:ea typeface="Calibri"/>
                          <a:cs typeface="Calibri"/>
                          <a:sym typeface="Calibri"/>
                        </a:rPr>
                        <a:t>Autumn 25</a:t>
                      </a:r>
                      <a:endParaRPr sz="1200" u="none" strike="noStrike" cap="none">
                        <a:latin typeface="Calibri"/>
                        <a:ea typeface="Calibri"/>
                        <a:cs typeface="Calibri"/>
                        <a:sym typeface="Calibri"/>
                      </a:endParaRPr>
                    </a:p>
                  </a:txBody>
                  <a:tcPr marL="91450" marR="91450" marT="45725" marB="45725">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3 X £130 (RH 3 days to construct)</a:t>
                      </a:r>
                      <a:endParaRPr sz="1100" u="none" strike="noStrike" cap="none">
                        <a:latin typeface="Calibri"/>
                        <a:ea typeface="Calibri"/>
                        <a:cs typeface="Calibri"/>
                        <a:sym typeface="Calibri"/>
                      </a:endParaRPr>
                    </a:p>
                  </a:txBody>
                  <a:tcPr marL="91450" marR="91450" marT="45725" marB="45725">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457200" marR="0" lvl="0" indent="-292100" algn="l" rtl="0">
                        <a:lnSpc>
                          <a:spcPct val="100000"/>
                        </a:lnSpc>
                        <a:spcBef>
                          <a:spcPts val="0"/>
                        </a:spcBef>
                        <a:spcAft>
                          <a:spcPts val="0"/>
                        </a:spcAft>
                        <a:buClr>
                          <a:schemeClr val="dk1"/>
                        </a:buClr>
                        <a:buSzPts val="1000"/>
                        <a:buFont typeface="Calibri"/>
                        <a:buChar char="●"/>
                      </a:pPr>
                      <a:r>
                        <a:rPr lang="en-GB" sz="1000" u="none" strike="noStrike" cap="none">
                          <a:latin typeface="Calibri"/>
                          <a:ea typeface="Calibri"/>
                          <a:cs typeface="Calibri"/>
                          <a:sym typeface="Calibri"/>
                        </a:rPr>
                        <a:t>Share understanding of what excellent learning looks like.</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91450" marR="91450" marT="45725" marB="45725">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Identify and integrate new assessment/ accreditation packages ( Thrive , ABLLs, ASDAN, wellcomm, Language link)</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u="none" strike="noStrike" cap="none">
                          <a:latin typeface="Calibri"/>
                          <a:ea typeface="Calibri"/>
                          <a:cs typeface="Calibri"/>
                          <a:sym typeface="Calibri"/>
                        </a:rPr>
                        <a:t>SR</a:t>
                      </a:r>
                      <a:r>
                        <a:rPr lang="en-GB" sz="1200" u="none" strike="noStrike" cap="none"/>
                        <a:t>/</a:t>
                      </a:r>
                      <a:r>
                        <a:rPr lang="en-GB" sz="1200" u="none" strike="noStrike" cap="none">
                          <a:latin typeface="Calibri"/>
                          <a:ea typeface="Calibri"/>
                          <a:cs typeface="Calibri"/>
                          <a:sym typeface="Calibri"/>
                        </a:rPr>
                        <a:t>HW/ND</a:t>
                      </a:r>
                      <a:endParaRPr sz="1200" u="none" strike="noStrike" cap="none">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000000"/>
                        </a:buClr>
                        <a:buSzPts val="1000"/>
                        <a:buFont typeface="Arial"/>
                        <a:buChar char="•"/>
                      </a:pPr>
                      <a:r>
                        <a:rPr lang="en-GB" sz="1000" u="none" strike="noStrike" cap="none">
                          <a:latin typeface="Calibri"/>
                          <a:ea typeface="Calibri"/>
                          <a:cs typeface="Calibri"/>
                          <a:sym typeface="Calibri"/>
                        </a:rPr>
                        <a:t>Autumn 25 (ABLLS)</a:t>
                      </a:r>
                      <a:endParaRPr sz="1400" u="none" strike="noStrike" cap="none"/>
                    </a:p>
                    <a:p>
                      <a:pPr marL="285750" marR="0" lvl="0" indent="-285750" algn="l" rtl="0">
                        <a:lnSpc>
                          <a:spcPct val="100000"/>
                        </a:lnSpc>
                        <a:spcBef>
                          <a:spcPts val="0"/>
                        </a:spcBef>
                        <a:spcAft>
                          <a:spcPts val="0"/>
                        </a:spcAft>
                        <a:buClr>
                          <a:srgbClr val="000000"/>
                        </a:buClr>
                        <a:buSzPts val="1000"/>
                        <a:buFont typeface="Arial"/>
                        <a:buChar char="•"/>
                      </a:pPr>
                      <a:r>
                        <a:rPr lang="en-GB" sz="1000" u="none" strike="noStrike" cap="none">
                          <a:latin typeface="Calibri"/>
                          <a:ea typeface="Calibri"/>
                          <a:cs typeface="Calibri"/>
                          <a:sym typeface="Calibri"/>
                        </a:rPr>
                        <a:t>Spring 26 - ASDAN </a:t>
                      </a:r>
                      <a:endParaRPr sz="10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Summer 26-</a:t>
                      </a:r>
                      <a:endParaRPr sz="1000" u="none" strike="noStrike" cap="none">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£400 ( Resources)</a:t>
                      </a: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£440 + ( 2 staff trained)</a:t>
                      </a: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£750    ( annual fee for centre registration)</a:t>
                      </a: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£75 - IQA</a:t>
                      </a: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 </a:t>
                      </a:r>
                      <a:endParaRPr sz="1000" u="none" strike="noStrike" cap="none">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Improved Bespoke assessment offer.</a:t>
                      </a:r>
                      <a:endParaRPr sz="1400" u="none" strike="noStrike" cap="none"/>
                    </a:p>
                    <a:p>
                      <a:pPr marL="285750" marR="0" lvl="0" indent="-22225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Improved bespoke accreditation off for all pupils</a:t>
                      </a:r>
                      <a:endParaRPr sz="1000" u="none" strike="noStrike" cap="none">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Development of rewards systems to support achievement</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DL/ ND/ SR</a:t>
                      </a:r>
                      <a:endParaRPr sz="1200" u="none" strike="noStrike" cap="none">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Staff trained to deliver , Wellcomm, Language link etc</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PST</a:t>
                      </a:r>
                      <a:endParaRPr sz="1200" u="none" strike="noStrike" cap="none">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Autumn</a:t>
                      </a:r>
                      <a:endParaRPr sz="1200" u="none" strike="noStrike" cap="none">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£250 x4</a:t>
                      </a:r>
                      <a:endParaRPr sz="1200" u="none" strike="noStrike" cap="none">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tcPr>
                </a:tc>
                <a:tc>
                  <a:txBody>
                    <a:bodyPr/>
                    <a:lstStyle/>
                    <a:p>
                      <a:pPr marL="457200" marR="0" lvl="0" indent="-304800" algn="l" rtl="0">
                        <a:lnSpc>
                          <a:spcPct val="100000"/>
                        </a:lnSpc>
                        <a:spcBef>
                          <a:spcPts val="0"/>
                        </a:spcBef>
                        <a:spcAft>
                          <a:spcPts val="0"/>
                        </a:spcAft>
                        <a:buClr>
                          <a:srgbClr val="000000"/>
                        </a:buClr>
                        <a:buSzPts val="1200"/>
                        <a:buFont typeface="Calibri"/>
                        <a:buChar char="●"/>
                      </a:pPr>
                      <a:r>
                        <a:rPr lang="en-GB" sz="1200" u="none" strike="noStrike" cap="none">
                          <a:latin typeface="Calibri"/>
                          <a:ea typeface="Calibri"/>
                          <a:cs typeface="Calibri"/>
                          <a:sym typeface="Calibri"/>
                        </a:rPr>
                        <a:t>Increase intervention offer </a:t>
                      </a:r>
                      <a:endParaRPr sz="1200" u="none" strike="noStrike" cap="none">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tcPr>
                </a:tc>
                <a:extLst>
                  <a:ext uri="{0D108BD9-81ED-4DB2-BD59-A6C34878D82A}">
                    <a16:rowId xmlns:a16="http://schemas.microsoft.com/office/drawing/2014/main" val="1000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20">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graphicFrame>
        <p:nvGraphicFramePr>
          <p:cNvPr id="170" name="Google Shape;170;p120"/>
          <p:cNvGraphicFramePr/>
          <p:nvPr/>
        </p:nvGraphicFramePr>
        <p:xfrm>
          <a:off x="572550" y="1670620"/>
          <a:ext cx="3000000" cy="3000000"/>
        </p:xfrm>
        <a:graphic>
          <a:graphicData uri="http://schemas.openxmlformats.org/drawingml/2006/table">
            <a:tbl>
              <a:tblPr firstRow="1" bandRow="1">
                <a:noFill/>
                <a:tableStyleId>{6F743199-9CBD-46CA-87C8-DF45866A8C15}</a:tableStyleId>
              </a:tblPr>
              <a:tblGrid>
                <a:gridCol w="5523450">
                  <a:extLst>
                    <a:ext uri="{9D8B030D-6E8A-4147-A177-3AD203B41FA5}">
                      <a16:colId xmlns:a16="http://schemas.microsoft.com/office/drawing/2014/main" val="20000"/>
                    </a:ext>
                  </a:extLst>
                </a:gridCol>
                <a:gridCol w="5523450">
                  <a:extLst>
                    <a:ext uri="{9D8B030D-6E8A-4147-A177-3AD203B41FA5}">
                      <a16:colId xmlns:a16="http://schemas.microsoft.com/office/drawing/2014/main" val="20001"/>
                    </a:ext>
                  </a:extLst>
                </a:gridCol>
              </a:tblGrid>
              <a:tr h="36867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Where we are now</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Where are we going</a:t>
                      </a:r>
                      <a:endParaRPr sz="1400" u="none" strike="noStrike" cap="none"/>
                    </a:p>
                  </a:txBody>
                  <a:tcPr marL="91450" marR="91450" marT="45725" marB="45725"/>
                </a:tc>
                <a:extLst>
                  <a:ext uri="{0D108BD9-81ED-4DB2-BD59-A6C34878D82A}">
                    <a16:rowId xmlns:a16="http://schemas.microsoft.com/office/drawing/2014/main" val="10000"/>
                  </a:ext>
                </a:extLst>
              </a:tr>
              <a:tr h="2457700">
                <a:tc>
                  <a:txBody>
                    <a:bodyPr/>
                    <a:lstStyle/>
                    <a:p>
                      <a:pPr marL="457200" marR="0" lvl="0" indent="-298450" algn="l" rtl="0">
                        <a:lnSpc>
                          <a:spcPct val="100000"/>
                        </a:lnSpc>
                        <a:spcBef>
                          <a:spcPts val="0"/>
                        </a:spcBef>
                        <a:spcAft>
                          <a:spcPts val="0"/>
                        </a:spcAft>
                        <a:buClr>
                          <a:schemeClr val="dk1"/>
                        </a:buClr>
                        <a:buSzPts val="1100"/>
                        <a:buFont typeface="Calibri"/>
                        <a:buChar char="•"/>
                      </a:pPr>
                      <a:r>
                        <a:rPr lang="en-GB" sz="1200" b="0" i="0" u="none" strike="noStrike" cap="none">
                          <a:solidFill>
                            <a:schemeClr val="dk1"/>
                          </a:solidFill>
                          <a:latin typeface="Calibri"/>
                          <a:ea typeface="Calibri"/>
                          <a:cs typeface="Calibri"/>
                          <a:sym typeface="Calibri"/>
                        </a:rPr>
                        <a:t>Investors in families Bronze and Silver Award achieved. </a:t>
                      </a:r>
                      <a:endParaRPr sz="1200" u="none" strike="noStrike" cap="none"/>
                    </a:p>
                    <a:p>
                      <a:pPr marL="457200" marR="0" lvl="0" indent="-298450" algn="l" rtl="0">
                        <a:lnSpc>
                          <a:spcPct val="100000"/>
                        </a:lnSpc>
                        <a:spcBef>
                          <a:spcPts val="0"/>
                        </a:spcBef>
                        <a:spcAft>
                          <a:spcPts val="0"/>
                        </a:spcAft>
                        <a:buClr>
                          <a:srgbClr val="000000"/>
                        </a:buClr>
                        <a:buSzPts val="1100"/>
                        <a:buFont typeface="Calibri"/>
                        <a:buChar char="•"/>
                      </a:pPr>
                      <a:r>
                        <a:rPr lang="en-GB" sz="1200" b="0" i="0" u="none" strike="noStrike" cap="none">
                          <a:solidFill>
                            <a:schemeClr val="dk1"/>
                          </a:solidFill>
                          <a:latin typeface="Calibri"/>
                          <a:ea typeface="Calibri"/>
                          <a:cs typeface="Calibri"/>
                          <a:sym typeface="Calibri"/>
                        </a:rPr>
                        <a:t>PST increase in cap </a:t>
                      </a:r>
                      <a:r>
                        <a:rPr lang="en-GB" sz="1200" u="none" strike="noStrike" cap="none">
                          <a:latin typeface="Calibri"/>
                          <a:ea typeface="Calibri"/>
                          <a:cs typeface="Calibri"/>
                          <a:sym typeface="Calibri"/>
                        </a:rPr>
                        <a:t>appointment</a:t>
                      </a:r>
                      <a:r>
                        <a:rPr lang="en-GB" sz="1200" b="0" i="0" u="none" strike="noStrike" cap="none">
                          <a:solidFill>
                            <a:schemeClr val="dk1"/>
                          </a:solidFill>
                          <a:latin typeface="Calibri"/>
                          <a:ea typeface="Calibri"/>
                          <a:cs typeface="Calibri"/>
                          <a:sym typeface="Calibri"/>
                        </a:rPr>
                        <a:t> of 2 additional staff</a:t>
                      </a:r>
                      <a:endParaRPr sz="1200" u="none" strike="noStrike" cap="none"/>
                    </a:p>
                    <a:p>
                      <a:pPr marL="457200" marR="0" lvl="0" indent="-298450" algn="l" rtl="0">
                        <a:lnSpc>
                          <a:spcPct val="100000"/>
                        </a:lnSpc>
                        <a:spcBef>
                          <a:spcPts val="0"/>
                        </a:spcBef>
                        <a:spcAft>
                          <a:spcPts val="0"/>
                        </a:spcAft>
                        <a:buClr>
                          <a:schemeClr val="dk1"/>
                        </a:buClr>
                        <a:buSzPts val="1100"/>
                        <a:buFont typeface="Calibri"/>
                        <a:buChar char="•"/>
                      </a:pPr>
                      <a:r>
                        <a:rPr lang="en-GB" sz="1200" b="0" i="0" u="none" strike="noStrike" cap="none">
                          <a:solidFill>
                            <a:schemeClr val="dk1"/>
                          </a:solidFill>
                          <a:latin typeface="Calibri"/>
                          <a:ea typeface="Calibri"/>
                          <a:cs typeface="Calibri"/>
                          <a:sym typeface="Calibri"/>
                        </a:rPr>
                        <a:t>Referral system rolled out to all staff.</a:t>
                      </a:r>
                      <a:endParaRPr sz="1200" u="none" strike="noStrike" cap="none"/>
                    </a:p>
                    <a:p>
                      <a:pPr marL="457200" marR="0" lvl="0" indent="-298450" algn="l" rtl="0">
                        <a:lnSpc>
                          <a:spcPct val="100000"/>
                        </a:lnSpc>
                        <a:spcBef>
                          <a:spcPts val="0"/>
                        </a:spcBef>
                        <a:spcAft>
                          <a:spcPts val="0"/>
                        </a:spcAft>
                        <a:buClr>
                          <a:schemeClr val="dk1"/>
                        </a:buClr>
                        <a:buSzPts val="1100"/>
                        <a:buFont typeface="Calibri"/>
                        <a:buChar char="•"/>
                      </a:pPr>
                      <a:r>
                        <a:rPr lang="en-GB" sz="1200" b="0" i="0" u="none" strike="noStrike" cap="none">
                          <a:solidFill>
                            <a:schemeClr val="dk1"/>
                          </a:solidFill>
                          <a:latin typeface="Calibri"/>
                          <a:ea typeface="Calibri"/>
                          <a:cs typeface="Calibri"/>
                          <a:sym typeface="Calibri"/>
                        </a:rPr>
                        <a:t>Additional two thrive practitioners by end of Autumn term, on completion of training. </a:t>
                      </a:r>
                      <a:endParaRPr sz="1200" u="none" strike="noStrike" cap="none"/>
                    </a:p>
                    <a:p>
                      <a:pPr marL="457200" marR="0" lvl="0" indent="-298450" algn="l" rtl="0">
                        <a:lnSpc>
                          <a:spcPct val="100000"/>
                        </a:lnSpc>
                        <a:spcBef>
                          <a:spcPts val="0"/>
                        </a:spcBef>
                        <a:spcAft>
                          <a:spcPts val="0"/>
                        </a:spcAft>
                        <a:buClr>
                          <a:srgbClr val="000000"/>
                        </a:buClr>
                        <a:buSzPts val="1100"/>
                        <a:buFont typeface="Calibri"/>
                        <a:buChar char="•"/>
                      </a:pPr>
                      <a:r>
                        <a:rPr lang="en-GB" sz="1200" b="0" i="0" u="none" strike="noStrike" cap="none">
                          <a:solidFill>
                            <a:schemeClr val="dk1"/>
                          </a:solidFill>
                          <a:latin typeface="Calibri"/>
                          <a:ea typeface="Calibri"/>
                          <a:cs typeface="Calibri"/>
                          <a:sym typeface="Calibri"/>
                        </a:rPr>
                        <a:t>Intervention tracker </a:t>
                      </a:r>
                      <a:r>
                        <a:rPr lang="en-GB" sz="1200" u="none" strike="noStrike" cap="none">
                          <a:latin typeface="Calibri"/>
                          <a:ea typeface="Calibri"/>
                          <a:cs typeface="Calibri"/>
                          <a:sym typeface="Calibri"/>
                        </a:rPr>
                        <a:t>building</a:t>
                      </a:r>
                      <a:r>
                        <a:rPr lang="en-GB" sz="1200" b="0" i="0" u="none" strike="noStrike" cap="none">
                          <a:solidFill>
                            <a:schemeClr val="dk1"/>
                          </a:solidFill>
                          <a:latin typeface="Calibri"/>
                          <a:ea typeface="Calibri"/>
                          <a:cs typeface="Calibri"/>
                          <a:sym typeface="Calibri"/>
                        </a:rPr>
                        <a:t>, in preparation of individual thrive assessment data from referrals.</a:t>
                      </a:r>
                      <a:endParaRPr sz="1200" u="none" strike="noStrike" cap="none"/>
                    </a:p>
                    <a:p>
                      <a:pPr marL="457200" marR="0" lvl="0" indent="-298450" algn="l" rtl="0">
                        <a:lnSpc>
                          <a:spcPct val="100000"/>
                        </a:lnSpc>
                        <a:spcBef>
                          <a:spcPts val="0"/>
                        </a:spcBef>
                        <a:spcAft>
                          <a:spcPts val="0"/>
                        </a:spcAft>
                        <a:buClr>
                          <a:srgbClr val="000000"/>
                        </a:buClr>
                        <a:buSzPts val="1100"/>
                        <a:buFont typeface="Calibri"/>
                        <a:buChar char="•"/>
                      </a:pPr>
                      <a:r>
                        <a:rPr lang="en-GB" sz="1200" u="none" strike="noStrike" cap="none">
                          <a:latin typeface="Calibri"/>
                          <a:ea typeface="Calibri"/>
                          <a:cs typeface="Calibri"/>
                          <a:sym typeface="Calibri"/>
                        </a:rPr>
                        <a:t>Whole school Thrive awareness training.(Inset Day)</a:t>
                      </a:r>
                      <a:endParaRPr sz="1400" u="none" strike="noStrike" cap="none"/>
                    </a:p>
                    <a:p>
                      <a:pPr marL="457200" marR="0" lvl="0" indent="-298450" algn="l" rtl="0">
                        <a:lnSpc>
                          <a:spcPct val="100000"/>
                        </a:lnSpc>
                        <a:spcBef>
                          <a:spcPts val="0"/>
                        </a:spcBef>
                        <a:spcAft>
                          <a:spcPts val="0"/>
                        </a:spcAft>
                        <a:buClr>
                          <a:srgbClr val="000000"/>
                        </a:buClr>
                        <a:buSzPts val="1100"/>
                        <a:buFont typeface="Calibri"/>
                        <a:buChar char="•"/>
                      </a:pPr>
                      <a:r>
                        <a:rPr lang="en-GB" sz="1200" u="none" strike="noStrike" cap="none">
                          <a:latin typeface="Calibri"/>
                          <a:ea typeface="Calibri"/>
                          <a:cs typeface="Calibri"/>
                          <a:sym typeface="Calibri"/>
                        </a:rPr>
                        <a:t>Introduction of Thrive Wellbeing breakfast.</a:t>
                      </a:r>
                      <a:endParaRPr sz="1400" u="none" strike="noStrike" cap="none"/>
                    </a:p>
                    <a:p>
                      <a:pPr marL="457200" marR="0" lvl="0" indent="-298450" algn="l" rtl="0">
                        <a:lnSpc>
                          <a:spcPct val="100000"/>
                        </a:lnSpc>
                        <a:spcBef>
                          <a:spcPts val="0"/>
                        </a:spcBef>
                        <a:spcAft>
                          <a:spcPts val="0"/>
                        </a:spcAft>
                        <a:buClr>
                          <a:srgbClr val="000000"/>
                        </a:buClr>
                        <a:buSzPts val="1100"/>
                        <a:buFont typeface="Calibri"/>
                        <a:buChar char="•"/>
                      </a:pPr>
                      <a:r>
                        <a:rPr lang="en-GB" sz="1200" u="none" strike="noStrike" cap="none">
                          <a:latin typeface="Calibri"/>
                          <a:ea typeface="Calibri"/>
                          <a:cs typeface="Calibri"/>
                          <a:sym typeface="Calibri"/>
                        </a:rPr>
                        <a:t>Development of Wellbeing room.</a:t>
                      </a:r>
                      <a:endParaRPr sz="1400" u="none" strike="noStrike" cap="none"/>
                    </a:p>
                    <a:p>
                      <a:pPr marL="457200" marR="0" lvl="0" indent="-298450" algn="l" rtl="0">
                        <a:lnSpc>
                          <a:spcPct val="100000"/>
                        </a:lnSpc>
                        <a:spcBef>
                          <a:spcPts val="0"/>
                        </a:spcBef>
                        <a:spcAft>
                          <a:spcPts val="0"/>
                        </a:spcAft>
                        <a:buClr>
                          <a:schemeClr val="dk1"/>
                        </a:buClr>
                        <a:buSzPts val="1100"/>
                        <a:buFont typeface="Calibri"/>
                        <a:buChar char="•"/>
                      </a:pPr>
                      <a:r>
                        <a:rPr lang="en-GB" sz="1200" b="0" i="0" u="none" strike="noStrike" cap="none">
                          <a:solidFill>
                            <a:schemeClr val="dk1"/>
                          </a:solidFill>
                          <a:latin typeface="Calibri"/>
                          <a:ea typeface="Calibri"/>
                          <a:cs typeface="Calibri"/>
                          <a:sym typeface="Calibri"/>
                        </a:rPr>
                        <a:t>Update Team Teach training and schedule training for new staff - prioritising classes with higher tariff behaviours.</a:t>
                      </a:r>
                      <a:endParaRPr sz="1200" u="none" strike="noStrike" cap="none"/>
                    </a:p>
                    <a:p>
                      <a:pPr marL="457200" marR="0" lvl="0" indent="-298450" algn="l" rtl="0">
                        <a:lnSpc>
                          <a:spcPct val="100000"/>
                        </a:lnSpc>
                        <a:spcBef>
                          <a:spcPts val="0"/>
                        </a:spcBef>
                        <a:spcAft>
                          <a:spcPts val="0"/>
                        </a:spcAft>
                        <a:buClr>
                          <a:schemeClr val="dk1"/>
                        </a:buClr>
                        <a:buSzPts val="1100"/>
                        <a:buFont typeface="Calibri"/>
                        <a:buChar char="•"/>
                      </a:pPr>
                      <a:r>
                        <a:rPr lang="en-GB" sz="1200" b="0" i="0" u="none" strike="noStrike" cap="none">
                          <a:solidFill>
                            <a:schemeClr val="dk1"/>
                          </a:solidFill>
                          <a:latin typeface="Calibri"/>
                          <a:ea typeface="Calibri"/>
                          <a:cs typeface="Calibri"/>
                          <a:sym typeface="Calibri"/>
                        </a:rPr>
                        <a:t>Staff transition during targeted intervention during weeks 8-12 for staff to observe what is being done.</a:t>
                      </a:r>
                      <a:endParaRPr sz="1400" u="none" strike="noStrike" cap="none"/>
                    </a:p>
                    <a:p>
                      <a:pPr marL="457200" marR="0" lvl="0" indent="-298450" algn="l" rtl="0">
                        <a:lnSpc>
                          <a:spcPct val="100000"/>
                        </a:lnSpc>
                        <a:spcBef>
                          <a:spcPts val="0"/>
                        </a:spcBef>
                        <a:spcAft>
                          <a:spcPts val="0"/>
                        </a:spcAft>
                        <a:buClr>
                          <a:srgbClr val="000000"/>
                        </a:buClr>
                        <a:buSzPts val="1100"/>
                        <a:buFont typeface="Calibri"/>
                        <a:buChar char="•"/>
                      </a:pPr>
                      <a:r>
                        <a:rPr lang="en-GB" sz="1200" u="none" strike="noStrike" cap="none">
                          <a:latin typeface="Calibri"/>
                          <a:ea typeface="Calibri"/>
                          <a:cs typeface="Calibri"/>
                          <a:sym typeface="Calibri"/>
                        </a:rPr>
                        <a:t>2 Team Teach practitioners trained.</a:t>
                      </a:r>
                      <a:endParaRPr sz="1400" u="none" strike="noStrike" cap="none"/>
                    </a:p>
                    <a:p>
                      <a:pPr marL="457200" marR="0" lvl="0" indent="-298450" algn="l" rtl="0">
                        <a:lnSpc>
                          <a:spcPct val="100000"/>
                        </a:lnSpc>
                        <a:spcBef>
                          <a:spcPts val="0"/>
                        </a:spcBef>
                        <a:spcAft>
                          <a:spcPts val="0"/>
                        </a:spcAft>
                        <a:buClr>
                          <a:srgbClr val="000000"/>
                        </a:buClr>
                        <a:buSzPts val="1100"/>
                        <a:buFont typeface="Calibri"/>
                        <a:buChar char="•"/>
                      </a:pPr>
                      <a:r>
                        <a:rPr lang="en-GB" sz="1200" u="none" strike="noStrike" cap="none">
                          <a:latin typeface="Calibri"/>
                          <a:ea typeface="Calibri"/>
                          <a:cs typeface="Calibri"/>
                          <a:sym typeface="Calibri"/>
                        </a:rPr>
                        <a:t>Thrive group profiles used to set wellbeing PPT .</a:t>
                      </a:r>
                      <a:endParaRPr sz="1400" u="none" strike="noStrike" cap="none"/>
                    </a:p>
                    <a:p>
                      <a:pPr marL="457200" marR="0" lvl="0" indent="-298450" algn="l" rtl="0">
                        <a:lnSpc>
                          <a:spcPct val="100000"/>
                        </a:lnSpc>
                        <a:spcBef>
                          <a:spcPts val="0"/>
                        </a:spcBef>
                        <a:spcAft>
                          <a:spcPts val="0"/>
                        </a:spcAft>
                        <a:buClr>
                          <a:srgbClr val="000000"/>
                        </a:buClr>
                        <a:buSzPts val="1100"/>
                        <a:buFont typeface="Calibri"/>
                        <a:buChar char="•"/>
                      </a:pPr>
                      <a:r>
                        <a:rPr lang="en-GB" sz="1200" u="none" strike="noStrike" cap="none">
                          <a:latin typeface="Calibri"/>
                          <a:ea typeface="Calibri"/>
                          <a:cs typeface="Calibri"/>
                          <a:sym typeface="Calibri"/>
                        </a:rPr>
                        <a:t>Pool responder and Rebound Therapy training provided.</a:t>
                      </a:r>
                      <a:endParaRPr sz="1400" u="none" strike="noStrike" cap="none"/>
                    </a:p>
                    <a:p>
                      <a:pPr marL="323850" marR="0" lvl="0" indent="-95250" algn="l" rtl="0">
                        <a:lnSpc>
                          <a:spcPct val="100000"/>
                        </a:lnSpc>
                        <a:spcBef>
                          <a:spcPts val="0"/>
                        </a:spcBef>
                        <a:spcAft>
                          <a:spcPts val="0"/>
                        </a:spcAft>
                        <a:buClr>
                          <a:srgbClr val="000000"/>
                        </a:buClr>
                        <a:buSzPts val="1200"/>
                        <a:buFont typeface="Arial"/>
                        <a:buNone/>
                      </a:pP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chemeClr val="dk1"/>
                        </a:buClr>
                        <a:buSzPts val="1100"/>
                        <a:buFont typeface="Calibri"/>
                        <a:buChar char="•"/>
                      </a:pPr>
                      <a:r>
                        <a:rPr lang="en-GB" sz="1200" u="none" strike="noStrike" cap="none">
                          <a:latin typeface="Calibri"/>
                          <a:ea typeface="Calibri"/>
                          <a:cs typeface="Calibri"/>
                          <a:sym typeface="Calibri"/>
                        </a:rPr>
                        <a:t>Appointment of</a:t>
                      </a:r>
                      <a:r>
                        <a:rPr lang="en-GB" sz="1200" b="0" i="0" u="none" strike="noStrike" cap="none">
                          <a:solidFill>
                            <a:schemeClr val="dk1"/>
                          </a:solidFill>
                          <a:latin typeface="Calibri"/>
                          <a:ea typeface="Calibri"/>
                          <a:cs typeface="Calibri"/>
                          <a:sym typeface="Calibri"/>
                        </a:rPr>
                        <a:t> FLO to strengthen the partnership between school and home.</a:t>
                      </a:r>
                      <a:endParaRPr sz="12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GB" sz="1200" b="0" i="0" u="none" strike="noStrike" cap="none">
                          <a:solidFill>
                            <a:schemeClr val="dk1"/>
                          </a:solidFill>
                          <a:latin typeface="Calibri"/>
                          <a:ea typeface="Calibri"/>
                          <a:cs typeface="Calibri"/>
                          <a:sym typeface="Calibri"/>
                        </a:rPr>
                        <a:t> Investors in Families Gold Award process to be undertaken.</a:t>
                      </a:r>
                      <a:endParaRPr sz="12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GB" sz="1200" b="0" i="0" u="none" strike="noStrike" cap="none">
                          <a:solidFill>
                            <a:schemeClr val="dk1"/>
                          </a:solidFill>
                          <a:latin typeface="Calibri"/>
                          <a:ea typeface="Calibri"/>
                          <a:cs typeface="Calibri"/>
                          <a:sym typeface="Calibri"/>
                        </a:rPr>
                        <a:t>Individual thrive assessments to be completed at the following stages: baseline-on referral, 4 weeks, 8 weeks, 12 weeks( intervention success)</a:t>
                      </a:r>
                      <a:endParaRPr sz="12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GB" sz="1200" u="none" strike="noStrike" cap="none">
                          <a:latin typeface="Calibri"/>
                          <a:ea typeface="Calibri"/>
                          <a:cs typeface="Calibri"/>
                          <a:sym typeface="Calibri"/>
                        </a:rPr>
                        <a:t>Working towards </a:t>
                      </a:r>
                      <a:r>
                        <a:rPr lang="en-GB" sz="1200" b="0" i="0" u="none" strike="noStrike" cap="none">
                          <a:solidFill>
                            <a:schemeClr val="dk1"/>
                          </a:solidFill>
                          <a:latin typeface="Calibri"/>
                          <a:ea typeface="Calibri"/>
                          <a:cs typeface="Calibri"/>
                          <a:sym typeface="Calibri"/>
                        </a:rPr>
                        <a:t>Achieving Thrive ambassador school </a:t>
                      </a:r>
                      <a:r>
                        <a:rPr lang="en-GB" sz="1200" u="none" strike="noStrike" cap="none">
                          <a:latin typeface="Calibri"/>
                          <a:ea typeface="Calibri"/>
                          <a:cs typeface="Calibri"/>
                          <a:sym typeface="Calibri"/>
                        </a:rPr>
                        <a:t>award.</a:t>
                      </a:r>
                      <a:endParaRPr sz="12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GB" sz="1200" b="0" i="0" u="none" strike="noStrike" cap="none">
                          <a:solidFill>
                            <a:schemeClr val="dk1"/>
                          </a:solidFill>
                          <a:latin typeface="Calibri"/>
                          <a:ea typeface="Calibri"/>
                          <a:cs typeface="Calibri"/>
                          <a:sym typeface="Calibri"/>
                        </a:rPr>
                        <a:t>To upskill staff and to teach pro-active strategies to support pupils.( PBM approach</a:t>
                      </a:r>
                      <a:r>
                        <a:rPr lang="en-GB" sz="1200" u="none" strike="noStrike" cap="none">
                          <a:latin typeface="Calibri"/>
                          <a:ea typeface="Calibri"/>
                          <a:cs typeface="Calibri"/>
                          <a:sym typeface="Calibri"/>
                        </a:rPr>
                        <a:t>)</a:t>
                      </a:r>
                      <a:endParaRPr sz="12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GB" sz="1200" b="0" i="0" u="none" strike="noStrike" cap="none">
                          <a:solidFill>
                            <a:schemeClr val="dk1"/>
                          </a:solidFill>
                          <a:latin typeface="Calibri"/>
                          <a:ea typeface="Calibri"/>
                          <a:cs typeface="Calibri"/>
                          <a:sym typeface="Calibri"/>
                        </a:rPr>
                        <a:t>Pupils will have regular un-interrupted access to interventions / therapies.</a:t>
                      </a:r>
                      <a:endParaRPr sz="12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GB" sz="1200" b="0" i="0" u="none" strike="noStrike" cap="none">
                          <a:solidFill>
                            <a:schemeClr val="dk1"/>
                          </a:solidFill>
                          <a:latin typeface="Calibri"/>
                          <a:ea typeface="Calibri"/>
                          <a:cs typeface="Calibri"/>
                          <a:sym typeface="Calibri"/>
                        </a:rPr>
                        <a:t>Upskill class staff with targeted interventions – staff to support sessions during week 8-12 to continue with intervention in class, creating space for other pupils to be referred into PST.</a:t>
                      </a:r>
                      <a:endParaRPr sz="12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GB" sz="1200" u="none" strike="noStrike" cap="none">
                          <a:latin typeface="Calibri"/>
                          <a:ea typeface="Calibri"/>
                          <a:cs typeface="Calibri"/>
                          <a:sym typeface="Calibri"/>
                        </a:rPr>
                        <a:t>Further Development of assessment packages directly link to pupil progress and outcomes.</a:t>
                      </a:r>
                      <a:endParaRPr sz="1400" u="none" strike="noStrike" cap="none"/>
                    </a:p>
                    <a:p>
                      <a:pPr marL="457200" marR="0" lvl="0" indent="-298450" algn="l" rtl="0">
                        <a:lnSpc>
                          <a:spcPct val="100000"/>
                        </a:lnSpc>
                        <a:spcBef>
                          <a:spcPts val="0"/>
                        </a:spcBef>
                        <a:spcAft>
                          <a:spcPts val="0"/>
                        </a:spcAft>
                        <a:buClr>
                          <a:srgbClr val="000000"/>
                        </a:buClr>
                        <a:buSzPts val="1100"/>
                        <a:buFont typeface="Calibri"/>
                        <a:buChar char="•"/>
                      </a:pPr>
                      <a:r>
                        <a:rPr lang="en-GB" sz="1200" u="none" strike="noStrike" cap="none">
                          <a:latin typeface="Calibri"/>
                          <a:ea typeface="Calibri"/>
                          <a:cs typeface="Calibri"/>
                          <a:sym typeface="Calibri"/>
                        </a:rPr>
                        <a:t>Improve sharing intervention progress with home .</a:t>
                      </a:r>
                      <a:endParaRPr sz="1400" u="none" strike="noStrike" cap="none"/>
                    </a:p>
                    <a:p>
                      <a:pPr marL="457200" marR="0" lvl="0" indent="-298450" algn="l" rtl="0">
                        <a:lnSpc>
                          <a:spcPct val="100000"/>
                        </a:lnSpc>
                        <a:spcBef>
                          <a:spcPts val="0"/>
                        </a:spcBef>
                        <a:spcAft>
                          <a:spcPts val="0"/>
                        </a:spcAft>
                        <a:buClr>
                          <a:srgbClr val="000000"/>
                        </a:buClr>
                        <a:buSzPts val="1100"/>
                        <a:buFont typeface="Calibri"/>
                        <a:buChar char="•"/>
                      </a:pPr>
                      <a:r>
                        <a:rPr lang="en-GB" sz="1200" u="none" strike="noStrike" cap="none">
                          <a:latin typeface="Calibri"/>
                          <a:ea typeface="Calibri"/>
                          <a:cs typeface="Calibri"/>
                          <a:sym typeface="Calibri"/>
                        </a:rPr>
                        <a:t>Development of PE curriculum to develop physical skills</a:t>
                      </a:r>
                      <a:endParaRPr sz="1400" u="none" strike="noStrike" cap="none"/>
                    </a:p>
                    <a:p>
                      <a:pPr marL="457200" marR="0" lvl="0" indent="-298450" algn="l" rtl="0">
                        <a:lnSpc>
                          <a:spcPct val="100000"/>
                        </a:lnSpc>
                        <a:spcBef>
                          <a:spcPts val="0"/>
                        </a:spcBef>
                        <a:spcAft>
                          <a:spcPts val="0"/>
                        </a:spcAft>
                        <a:buClr>
                          <a:srgbClr val="000000"/>
                        </a:buClr>
                        <a:buSzPts val="1100"/>
                        <a:buFont typeface="Calibri"/>
                        <a:buChar char="•"/>
                      </a:pPr>
                      <a:r>
                        <a:rPr lang="en-GB" sz="1200" u="none" strike="noStrike" cap="none">
                          <a:latin typeface="Calibri"/>
                          <a:ea typeface="Calibri"/>
                          <a:cs typeface="Calibri"/>
                          <a:sym typeface="Calibri"/>
                        </a:rPr>
                        <a:t>Increase whole school attendance to above 85% or in line with ALN setting’s across RCT.</a:t>
                      </a:r>
                      <a:endParaRPr sz="1400" u="none" strike="noStrike" cap="none"/>
                    </a:p>
                    <a:p>
                      <a:pPr marL="171450" marR="0" lvl="0" indent="-101600" algn="l" rtl="0">
                        <a:lnSpc>
                          <a:spcPct val="100000"/>
                        </a:lnSpc>
                        <a:spcBef>
                          <a:spcPts val="0"/>
                        </a:spcBef>
                        <a:spcAft>
                          <a:spcPts val="0"/>
                        </a:spcAft>
                        <a:buClr>
                          <a:srgbClr val="000000"/>
                        </a:buClr>
                        <a:buSzPts val="1100"/>
                        <a:buFont typeface="Arial"/>
                        <a:buNone/>
                      </a:pPr>
                      <a:endParaRPr sz="1400" u="none" strike="noStrike" cap="none">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71" name="Google Shape;171;p120"/>
          <p:cNvGraphicFramePr/>
          <p:nvPr/>
        </p:nvGraphicFramePr>
        <p:xfrm>
          <a:off x="572551" y="426881"/>
          <a:ext cx="3000000" cy="3000000"/>
        </p:xfrm>
        <a:graphic>
          <a:graphicData uri="http://schemas.openxmlformats.org/drawingml/2006/table">
            <a:tbl>
              <a:tblPr firstRow="1" bandRow="1">
                <a:noFill/>
                <a:tableStyleId>{6F743199-9CBD-46CA-87C8-DF45866A8C15}</a:tableStyleId>
              </a:tblPr>
              <a:tblGrid>
                <a:gridCol w="5434225">
                  <a:extLst>
                    <a:ext uri="{9D8B030D-6E8A-4147-A177-3AD203B41FA5}">
                      <a16:colId xmlns:a16="http://schemas.microsoft.com/office/drawing/2014/main" val="20000"/>
                    </a:ext>
                  </a:extLst>
                </a:gridCol>
                <a:gridCol w="561267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INSPECTION AREA 2 [Wellbeing ,Care, Support &amp; Guidance]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STRATEGIC LEAD- DL/HW</a:t>
                      </a:r>
                      <a:endParaRPr sz="1400" u="none" strike="noStrike" cap="none"/>
                    </a:p>
                  </a:txBody>
                  <a:tcPr marL="91450" marR="91450" marT="45725" marB="45725"/>
                </a:tc>
                <a:extLst>
                  <a:ext uri="{0D108BD9-81ED-4DB2-BD59-A6C34878D82A}">
                    <a16:rowId xmlns:a16="http://schemas.microsoft.com/office/drawing/2014/main" val="10000"/>
                  </a:ext>
                </a:extLst>
              </a:tr>
              <a:tr h="370850">
                <a:tc gridSpan="2">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latin typeface="Calibri"/>
                          <a:ea typeface="Calibri"/>
                          <a:cs typeface="Calibri"/>
                          <a:sym typeface="Calibri"/>
                        </a:rPr>
                        <a:t>Priority 3- </a:t>
                      </a:r>
                      <a:r>
                        <a:rPr lang="en-GB" sz="1400" u="none" strike="noStrike" cap="none">
                          <a:latin typeface="Calibri"/>
                          <a:ea typeface="Calibri"/>
                          <a:cs typeface="Calibri"/>
                          <a:sym typeface="Calibri"/>
                        </a:rPr>
                        <a:t>Continue to enhance Pupil Support Systems to strengthen the effectiveness of intervention strategies and tracking of pupil Wellbeing.</a:t>
                      </a:r>
                      <a:endParaRPr sz="140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g380f69b27de_0_14">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graphicFrame>
        <p:nvGraphicFramePr>
          <p:cNvPr id="177" name="Google Shape;177;g380f69b27de_0_14"/>
          <p:cNvGraphicFramePr/>
          <p:nvPr/>
        </p:nvGraphicFramePr>
        <p:xfrm>
          <a:off x="572550" y="1701891"/>
          <a:ext cx="3000000" cy="3000000"/>
        </p:xfrm>
        <a:graphic>
          <a:graphicData uri="http://schemas.openxmlformats.org/drawingml/2006/table">
            <a:tbl>
              <a:tblPr firstRow="1" bandRow="1">
                <a:noFill/>
                <a:tableStyleId>{6F743199-9CBD-46CA-87C8-DF45866A8C15}</a:tableStyleId>
              </a:tblPr>
              <a:tblGrid>
                <a:gridCol w="3682300">
                  <a:extLst>
                    <a:ext uri="{9D8B030D-6E8A-4147-A177-3AD203B41FA5}">
                      <a16:colId xmlns:a16="http://schemas.microsoft.com/office/drawing/2014/main" val="20000"/>
                    </a:ext>
                  </a:extLst>
                </a:gridCol>
                <a:gridCol w="3682300">
                  <a:extLst>
                    <a:ext uri="{9D8B030D-6E8A-4147-A177-3AD203B41FA5}">
                      <a16:colId xmlns:a16="http://schemas.microsoft.com/office/drawing/2014/main" val="20001"/>
                    </a:ext>
                  </a:extLst>
                </a:gridCol>
                <a:gridCol w="3682300">
                  <a:extLst>
                    <a:ext uri="{9D8B030D-6E8A-4147-A177-3AD203B41FA5}">
                      <a16:colId xmlns:a16="http://schemas.microsoft.com/office/drawing/2014/main" val="20002"/>
                    </a:ext>
                  </a:extLst>
                </a:gridCol>
              </a:tblGrid>
              <a:tr h="328150">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Actions/Steps To Success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Impact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Evaluation</a:t>
                      </a:r>
                      <a:endParaRPr sz="1400" u="none" strike="noStrike" cap="none"/>
                    </a:p>
                  </a:txBody>
                  <a:tcPr marL="91450" marR="91450" marT="45725" marB="45725"/>
                </a:tc>
                <a:extLst>
                  <a:ext uri="{0D108BD9-81ED-4DB2-BD59-A6C34878D82A}">
                    <a16:rowId xmlns:a16="http://schemas.microsoft.com/office/drawing/2014/main" val="10000"/>
                  </a:ext>
                </a:extLst>
              </a:tr>
              <a:tr h="3929600">
                <a:tc>
                  <a:txBody>
                    <a:bodyPr/>
                    <a:lstStyle/>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Introduction of a pupil referral process.</a:t>
                      </a:r>
                      <a:endParaRPr sz="1400" u="none" strike="noStrike" cap="none">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Work with AWO to target low attenders. ( FLO + Cherie)</a:t>
                      </a:r>
                      <a:endParaRPr sz="1400" u="none" strike="noStrike" cap="none"/>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FLO to support families of low attenders.</a:t>
                      </a:r>
                      <a:endParaRPr sz="1400" u="none" strike="noStrike" cap="none"/>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Develop attendance support system to communicate with staff.</a:t>
                      </a:r>
                      <a:endParaRPr sz="1400" u="none" strike="noStrike" cap="none"/>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Use individual Thrive assessments to measure intervention success.</a:t>
                      </a:r>
                      <a:endParaRPr sz="1400" u="none" strike="noStrike" cap="none"/>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Develop intervention Tracker.</a:t>
                      </a:r>
                      <a:endParaRPr sz="1400" u="none" strike="noStrike" cap="none"/>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Working towards Investors in Family gold award.</a:t>
                      </a:r>
                      <a:endParaRPr sz="1400" u="none" strike="noStrike" cap="none"/>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PST to support upskilling staff supporting class interventions.</a:t>
                      </a:r>
                      <a:endParaRPr sz="1400" u="none" strike="noStrike" cap="none"/>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Introduction of PE specific curriculum linked to wellbeing.</a:t>
                      </a:r>
                      <a:endParaRPr sz="1400" u="none" strike="noStrike" cap="none"/>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Implement a physical skills tracker.</a:t>
                      </a:r>
                      <a:endParaRPr sz="1400" u="none" strike="noStrike" cap="none"/>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Pupil progress within interventions is shared with home using Seasaw.</a:t>
                      </a:r>
                      <a:endParaRPr sz="1100" u="none" strike="noStrike" cap="none">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100"/>
                        <a:buFont typeface="Calibri"/>
                        <a:buChar char="•"/>
                      </a:pPr>
                      <a:r>
                        <a:rPr lang="en-GB" sz="1100" u="none" strike="noStrike" cap="none">
                          <a:latin typeface="Calibri"/>
                          <a:ea typeface="Calibri"/>
                          <a:cs typeface="Calibri"/>
                          <a:sym typeface="Calibri"/>
                        </a:rPr>
                        <a:t>2 additional Thrive practitioners</a:t>
                      </a:r>
                      <a:endParaRPr sz="1100" u="none" strike="noStrike" cap="none">
                        <a:latin typeface="Calibri"/>
                        <a:ea typeface="Calibri"/>
                        <a:cs typeface="Calibri"/>
                        <a:sym typeface="Calibri"/>
                      </a:endParaRPr>
                    </a:p>
                    <a:p>
                      <a:pPr marL="171450" marR="0" lvl="0" indent="-10160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p>
                      <a:pPr marL="171450" marR="0" lvl="0" indent="-10160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p>
                      <a:pPr marL="171450" marR="0" lvl="0" indent="-10160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50" marR="91450" marT="45725" marB="45725"/>
                </a:tc>
                <a:tc>
                  <a:txBody>
                    <a:bodyPr/>
                    <a:lstStyle/>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Increase in whole school attendance figures.</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Bespoke tailored support for parents with attendance.</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Accurate evidence outlining  progress of intervention work.</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PST can track and monitor who is accessing additional support through out their school life.</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Bespoke tracking for individual pupils undertaking additional interventions.</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Greater support for families.</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Greater levels of support for staff and pupils when in challenging situations. ( lowering of behaviours recorded)</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Pupil wellbeing offer further developed.</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Pupil physical skills development is tracked over time and development planned for.</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Home school communication in relation to interventions becomes more effective and timely.</a:t>
                      </a:r>
                      <a:endParaRPr sz="1100" u="none" strike="noStrike" cap="none">
                        <a:latin typeface="Calibri"/>
                        <a:ea typeface="Calibri"/>
                        <a:cs typeface="Calibri"/>
                        <a:sym typeface="Calibri"/>
                      </a:endParaRPr>
                    </a:p>
                    <a:p>
                      <a:pPr marL="330200" marR="0" lvl="0" indent="-171450" algn="l" rtl="0">
                        <a:lnSpc>
                          <a:spcPct val="100000"/>
                        </a:lnSpc>
                        <a:spcBef>
                          <a:spcPts val="0"/>
                        </a:spcBef>
                        <a:spcAft>
                          <a:spcPts val="0"/>
                        </a:spcAft>
                        <a:buClr>
                          <a:srgbClr val="000000"/>
                        </a:buClr>
                        <a:buSzPts val="1100"/>
                        <a:buFont typeface="Calibri"/>
                        <a:buChar char="•"/>
                      </a:pPr>
                      <a:r>
                        <a:rPr lang="en-GB" sz="1100" u="none" strike="noStrike" cap="none">
                          <a:latin typeface="Calibri"/>
                          <a:ea typeface="Calibri"/>
                          <a:cs typeface="Calibri"/>
                          <a:sym typeface="Calibri"/>
                        </a:rPr>
                        <a:t>Increase Thrive practitioner capacity. </a:t>
                      </a:r>
                      <a:endParaRPr sz="1100" u="none" strike="noStrike" cap="none">
                        <a:latin typeface="Calibri"/>
                        <a:ea typeface="Calibri"/>
                        <a:cs typeface="Calibri"/>
                        <a:sym typeface="Calibri"/>
                      </a:endParaRPr>
                    </a:p>
                    <a:p>
                      <a:pPr marL="330200" marR="0" lvl="0" indent="-101600" algn="l" rtl="0">
                        <a:lnSpc>
                          <a:spcPct val="100000"/>
                        </a:lnSpc>
                        <a:spcBef>
                          <a:spcPts val="0"/>
                        </a:spcBef>
                        <a:spcAft>
                          <a:spcPts val="0"/>
                        </a:spcAft>
                        <a:buClr>
                          <a:srgbClr val="000000"/>
                        </a:buClr>
                        <a:buSzPts val="11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Termly reports attached</a:t>
                      </a:r>
                      <a:endParaRPr sz="11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78" name="Google Shape;178;g380f69b27de_0_14"/>
          <p:cNvGraphicFramePr/>
          <p:nvPr/>
        </p:nvGraphicFramePr>
        <p:xfrm>
          <a:off x="572550" y="421554"/>
          <a:ext cx="3000000" cy="3000000"/>
        </p:xfrm>
        <a:graphic>
          <a:graphicData uri="http://schemas.openxmlformats.org/drawingml/2006/table">
            <a:tbl>
              <a:tblPr firstRow="1" bandRow="1">
                <a:noFill/>
                <a:tableStyleId>{6F743199-9CBD-46CA-87C8-DF45866A8C15}</a:tableStyleId>
              </a:tblPr>
              <a:tblGrid>
                <a:gridCol w="5434225">
                  <a:extLst>
                    <a:ext uri="{9D8B030D-6E8A-4147-A177-3AD203B41FA5}">
                      <a16:colId xmlns:a16="http://schemas.microsoft.com/office/drawing/2014/main" val="20000"/>
                    </a:ext>
                  </a:extLst>
                </a:gridCol>
                <a:gridCol w="561267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INSPECTION AREA 2 [Wellbeing ,Care, Support &amp; Guidance]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STRATEGIC LEAD- DL/HW</a:t>
                      </a:r>
                      <a:endParaRPr sz="1400" u="none" strike="noStrike" cap="none"/>
                    </a:p>
                  </a:txBody>
                  <a:tcPr marL="91450" marR="91450" marT="45725" marB="45725"/>
                </a:tc>
                <a:extLst>
                  <a:ext uri="{0D108BD9-81ED-4DB2-BD59-A6C34878D82A}">
                    <a16:rowId xmlns:a16="http://schemas.microsoft.com/office/drawing/2014/main" val="10000"/>
                  </a:ext>
                </a:extLst>
              </a:tr>
              <a:tr h="370850">
                <a:tc gridSpan="2">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latin typeface="Calibri"/>
                          <a:ea typeface="Calibri"/>
                          <a:cs typeface="Calibri"/>
                          <a:sym typeface="Calibri"/>
                        </a:rPr>
                        <a:t>Priority 3- </a:t>
                      </a:r>
                      <a:r>
                        <a:rPr lang="en-GB" sz="1400" u="none" strike="noStrike" cap="none">
                          <a:latin typeface="Calibri"/>
                          <a:ea typeface="Calibri"/>
                          <a:cs typeface="Calibri"/>
                          <a:sym typeface="Calibri"/>
                        </a:rPr>
                        <a:t>Continue to enhance Pupil Support Systems to strengthen the effectiveness of intervention strategies and tracking of pupil Wellbeing.</a:t>
                      </a:r>
                      <a:endParaRPr sz="140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3">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sp>
        <p:nvSpPr>
          <p:cNvPr id="184" name="Google Shape;184;p13"/>
          <p:cNvSpPr txBox="1"/>
          <p:nvPr/>
        </p:nvSpPr>
        <p:spPr>
          <a:xfrm>
            <a:off x="538547" y="202266"/>
            <a:ext cx="5274563" cy="56181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2"/>
              </a:buClr>
              <a:buSzPts val="2400"/>
              <a:buFont typeface="Lucida Sans"/>
              <a:buNone/>
            </a:pPr>
            <a:r>
              <a:rPr lang="en-GB" sz="2400" b="1" i="0" u="sng" strike="noStrike" cap="none">
                <a:solidFill>
                  <a:schemeClr val="accent1"/>
                </a:solidFill>
                <a:latin typeface="Corbel"/>
                <a:ea typeface="Corbel"/>
                <a:cs typeface="Corbel"/>
                <a:sym typeface="Corbel"/>
              </a:rPr>
              <a:t>Priority 3 detail</a:t>
            </a:r>
            <a:endParaRPr sz="1400" b="0" i="0" u="none" strike="noStrike" cap="none">
              <a:solidFill>
                <a:srgbClr val="000000"/>
              </a:solidFill>
              <a:latin typeface="Arial"/>
              <a:ea typeface="Arial"/>
              <a:cs typeface="Arial"/>
              <a:sym typeface="Arial"/>
            </a:endParaRPr>
          </a:p>
        </p:txBody>
      </p:sp>
      <p:graphicFrame>
        <p:nvGraphicFramePr>
          <p:cNvPr id="185" name="Google Shape;185;p13"/>
          <p:cNvGraphicFramePr/>
          <p:nvPr/>
        </p:nvGraphicFramePr>
        <p:xfrm>
          <a:off x="538547" y="896129"/>
          <a:ext cx="3000000" cy="3000000"/>
        </p:xfrm>
        <a:graphic>
          <a:graphicData uri="http://schemas.openxmlformats.org/drawingml/2006/table">
            <a:tbl>
              <a:tblPr firstRow="1" bandRow="1">
                <a:noFill/>
                <a:tableStyleId>{6F743199-9CBD-46CA-87C8-DF45866A8C15}</a:tableStyleId>
              </a:tblPr>
              <a:tblGrid>
                <a:gridCol w="2822275">
                  <a:extLst>
                    <a:ext uri="{9D8B030D-6E8A-4147-A177-3AD203B41FA5}">
                      <a16:colId xmlns:a16="http://schemas.microsoft.com/office/drawing/2014/main" val="20000"/>
                    </a:ext>
                  </a:extLst>
                </a:gridCol>
                <a:gridCol w="1653025">
                  <a:extLst>
                    <a:ext uri="{9D8B030D-6E8A-4147-A177-3AD203B41FA5}">
                      <a16:colId xmlns:a16="http://schemas.microsoft.com/office/drawing/2014/main" val="20001"/>
                    </a:ext>
                  </a:extLst>
                </a:gridCol>
                <a:gridCol w="1747900">
                  <a:extLst>
                    <a:ext uri="{9D8B030D-6E8A-4147-A177-3AD203B41FA5}">
                      <a16:colId xmlns:a16="http://schemas.microsoft.com/office/drawing/2014/main" val="20002"/>
                    </a:ext>
                  </a:extLst>
                </a:gridCol>
                <a:gridCol w="1756600">
                  <a:extLst>
                    <a:ext uri="{9D8B030D-6E8A-4147-A177-3AD203B41FA5}">
                      <a16:colId xmlns:a16="http://schemas.microsoft.com/office/drawing/2014/main" val="20003"/>
                    </a:ext>
                  </a:extLst>
                </a:gridCol>
                <a:gridCol w="3208425">
                  <a:extLst>
                    <a:ext uri="{9D8B030D-6E8A-4147-A177-3AD203B41FA5}">
                      <a16:colId xmlns:a16="http://schemas.microsoft.com/office/drawing/2014/main" val="20004"/>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Where we are going (Actions)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Key Personnel</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Time scales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Costings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Impact</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Introduction of pupil referral process</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latin typeface="Calibri"/>
                          <a:ea typeface="Calibri"/>
                          <a:cs typeface="Calibri"/>
                          <a:sym typeface="Calibri"/>
                        </a:rPr>
                        <a:t>HW, KD,KD</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latin typeface="Calibri"/>
                          <a:ea typeface="Calibri"/>
                          <a:cs typeface="Calibri"/>
                          <a:sym typeface="Calibri"/>
                        </a:rPr>
                        <a:t>Autumn 25</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10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GB" sz="1100" u="none" strike="noStrike" cap="none">
                          <a:latin typeface="Calibri"/>
                          <a:ea typeface="Calibri"/>
                          <a:cs typeface="Calibri"/>
                          <a:sym typeface="Calibri"/>
                        </a:rPr>
                        <a:t>Direct route for staff to gain bespoke support for pupils and class teams.</a:t>
                      </a:r>
                      <a:endParaRPr sz="11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Work with AWO to target low attenders. ( FLO + Cherie) FLO to support.</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latin typeface="Calibri"/>
                          <a:ea typeface="Calibri"/>
                          <a:cs typeface="Calibri"/>
                          <a:sym typeface="Calibri"/>
                        </a:rPr>
                        <a:t>AWO , FLO</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latin typeface="Calibri"/>
                          <a:ea typeface="Calibri"/>
                          <a:cs typeface="Calibri"/>
                          <a:sym typeface="Calibri"/>
                        </a:rPr>
                        <a:t>Autumn 25</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10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GB" sz="1100" u="none" strike="noStrike" cap="none">
                          <a:latin typeface="Calibri"/>
                          <a:ea typeface="Calibri"/>
                          <a:cs typeface="Calibri"/>
                          <a:sym typeface="Calibri"/>
                        </a:rPr>
                        <a:t>Improve individual and whole school attendance.</a:t>
                      </a:r>
                      <a:endParaRPr sz="11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Develop attendance support system to communicate with staff.</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latin typeface="Calibri"/>
                          <a:ea typeface="Calibri"/>
                          <a:cs typeface="Calibri"/>
                          <a:sym typeface="Calibri"/>
                        </a:rPr>
                        <a:t>FLO</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latin typeface="Calibri"/>
                          <a:ea typeface="Calibri"/>
                          <a:cs typeface="Calibri"/>
                          <a:sym typeface="Calibri"/>
                        </a:rPr>
                        <a:t>Spring 26</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10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GB" sz="1100" u="none" strike="noStrike" cap="none">
                          <a:latin typeface="Calibri"/>
                          <a:ea typeface="Calibri"/>
                          <a:cs typeface="Calibri"/>
                          <a:sym typeface="Calibri"/>
                        </a:rPr>
                        <a:t>Clarity of process for staff with pupil who have been identified as low attenders</a:t>
                      </a:r>
                      <a:endParaRPr sz="11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individual Thrive assessments used to measure intervention success.</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latin typeface="Calibri"/>
                          <a:ea typeface="Calibri"/>
                          <a:cs typeface="Calibri"/>
                          <a:sym typeface="Calibri"/>
                        </a:rPr>
                        <a:t>PST</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latin typeface="Calibri"/>
                          <a:ea typeface="Calibri"/>
                          <a:cs typeface="Calibri"/>
                          <a:sym typeface="Calibri"/>
                        </a:rPr>
                        <a:t>Autumn 25</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10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GB" sz="1100" u="none" strike="noStrike" cap="none">
                          <a:latin typeface="Calibri"/>
                          <a:ea typeface="Calibri"/>
                          <a:cs typeface="Calibri"/>
                          <a:sym typeface="Calibri"/>
                        </a:rPr>
                        <a:t>Tracking system to evaluate effectiveness of intervention work</a:t>
                      </a:r>
                      <a:endParaRPr sz="11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rgbClr val="000000"/>
                        </a:buClr>
                        <a:buSzPts val="1100"/>
                        <a:buFont typeface="Calibri"/>
                        <a:buChar char="●"/>
                      </a:pPr>
                      <a:r>
                        <a:rPr lang="en-GB" sz="1100" u="none" strike="noStrike" cap="none">
                          <a:latin typeface="Calibri"/>
                          <a:ea typeface="Calibri"/>
                          <a:cs typeface="Calibri"/>
                          <a:sym typeface="Calibri"/>
                        </a:rPr>
                        <a:t>Bespoke intervention guidance.</a:t>
                      </a:r>
                      <a:endParaRPr sz="11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Develop intervention Tracker.</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latin typeface="Calibri"/>
                          <a:ea typeface="Calibri"/>
                          <a:cs typeface="Calibri"/>
                          <a:sym typeface="Calibri"/>
                        </a:rPr>
                        <a:t>RH, PE Co</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latin typeface="Calibri"/>
                          <a:ea typeface="Calibri"/>
                          <a:cs typeface="Calibri"/>
                          <a:sym typeface="Calibri"/>
                        </a:rPr>
                        <a:t>Autumn 25</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100" u="none" strike="noStrike" cap="none">
                          <a:latin typeface="Calibri"/>
                          <a:ea typeface="Calibri"/>
                          <a:cs typeface="Calibri"/>
                          <a:sym typeface="Calibri"/>
                        </a:rPr>
                        <a:t>3  x £130)</a:t>
                      </a:r>
                      <a:endParaRPr sz="11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100" u="none" strike="noStrike" cap="none">
                          <a:latin typeface="Calibri"/>
                          <a:ea typeface="Calibri"/>
                          <a:cs typeface="Calibri"/>
                          <a:sym typeface="Calibri"/>
                        </a:rPr>
                        <a:t>RH </a:t>
                      </a:r>
                      <a:endParaRPr sz="110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GB" sz="1100" u="none" strike="noStrike" cap="none">
                          <a:latin typeface="Calibri"/>
                          <a:ea typeface="Calibri"/>
                          <a:cs typeface="Calibri"/>
                          <a:sym typeface="Calibri"/>
                        </a:rPr>
                        <a:t>Evaluated value for money.</a:t>
                      </a:r>
                      <a:endParaRPr sz="11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rgbClr val="000000"/>
                        </a:buClr>
                        <a:buSzPts val="1100"/>
                        <a:buFont typeface="Calibri"/>
                        <a:buChar char="●"/>
                      </a:pPr>
                      <a:r>
                        <a:rPr lang="en-GB" sz="1100" u="none" strike="noStrike" cap="none">
                          <a:latin typeface="Calibri"/>
                          <a:ea typeface="Calibri"/>
                          <a:cs typeface="Calibri"/>
                          <a:sym typeface="Calibri"/>
                        </a:rPr>
                        <a:t>Map interventions across the school </a:t>
                      </a:r>
                      <a:endParaRPr sz="11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rgbClr val="000000"/>
                        </a:buClr>
                        <a:buSzPts val="1100"/>
                        <a:buFont typeface="Calibri"/>
                        <a:buChar char="●"/>
                      </a:pPr>
                      <a:r>
                        <a:rPr lang="en-GB" sz="1100" u="none" strike="noStrike" cap="none">
                          <a:latin typeface="Calibri"/>
                          <a:ea typeface="Calibri"/>
                          <a:cs typeface="Calibri"/>
                          <a:sym typeface="Calibri"/>
                        </a:rPr>
                        <a:t>Track both universal and bespoke provisions </a:t>
                      </a:r>
                      <a:endParaRPr sz="11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Working towards Investors in Family gold award.</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DL</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Summer 26</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GB" sz="1100" u="none" strike="noStrike" cap="none">
                          <a:latin typeface="Calibri"/>
                          <a:ea typeface="Calibri"/>
                          <a:cs typeface="Calibri"/>
                          <a:sym typeface="Calibri"/>
                        </a:rPr>
                        <a:t>Improved support network for families and pupils.</a:t>
                      </a:r>
                      <a:endParaRPr sz="11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PST to support upskilling staff supporting class interventions.</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HW, KD,KD</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Implementation of PE specific curriculum linked to wellbeing.</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PE Co , DW</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Summer 26</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£1000 </a:t>
                      </a:r>
                      <a:endParaRPr sz="11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NGB L1 training ( Gymnastics, rebound , etc)</a:t>
                      </a:r>
                      <a:endParaRPr sz="110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GB" sz="1100" u="none" strike="noStrike" cap="none">
                          <a:latin typeface="Calibri"/>
                          <a:ea typeface="Calibri"/>
                          <a:cs typeface="Calibri"/>
                          <a:sym typeface="Calibri"/>
                        </a:rPr>
                        <a:t>Increased opportunities and experiences for learners. </a:t>
                      </a:r>
                      <a:endParaRPr sz="11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rgbClr val="000000"/>
                        </a:buClr>
                        <a:buSzPts val="1100"/>
                        <a:buFont typeface="Calibri"/>
                        <a:buChar char="●"/>
                      </a:pPr>
                      <a:r>
                        <a:rPr lang="en-GB" sz="1100" u="none" strike="noStrike" cap="none">
                          <a:latin typeface="Calibri"/>
                          <a:ea typeface="Calibri"/>
                          <a:cs typeface="Calibri"/>
                          <a:sym typeface="Calibri"/>
                        </a:rPr>
                        <a:t>Consistent delivery of PE across the school.</a:t>
                      </a:r>
                      <a:endParaRPr sz="11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rgbClr val="000000"/>
                        </a:buClr>
                        <a:buSzPts val="1100"/>
                        <a:buFont typeface="Calibri"/>
                        <a:buChar char="●"/>
                      </a:pPr>
                      <a:r>
                        <a:rPr lang="en-GB" sz="1100" u="none" strike="noStrike" cap="none">
                          <a:latin typeface="Calibri"/>
                          <a:ea typeface="Calibri"/>
                          <a:cs typeface="Calibri"/>
                          <a:sym typeface="Calibri"/>
                        </a:rPr>
                        <a:t>Allocated PE time for every class</a:t>
                      </a:r>
                      <a:endParaRPr sz="11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Implement a physical skills tracker.</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RH, PE Co</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Spring 26</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£1560 </a:t>
                      </a:r>
                      <a:endParaRPr sz="11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6X £130 ( RH )</a:t>
                      </a:r>
                      <a:endParaRPr sz="11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£130  X 6 TA cover for Pe Co to develop skills tracker</a:t>
                      </a:r>
                      <a:endParaRPr sz="110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GB" sz="1100" u="none" strike="noStrike" cap="none">
                          <a:latin typeface="Calibri"/>
                          <a:ea typeface="Calibri"/>
                          <a:cs typeface="Calibri"/>
                          <a:sym typeface="Calibri"/>
                        </a:rPr>
                        <a:t>Bespoke data collection to demonstrate pupil progress.</a:t>
                      </a:r>
                      <a:endParaRPr sz="11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r h="370850">
                <a:tc>
                  <a:txBody>
                    <a:bodyPr/>
                    <a:lstStyle/>
                    <a:p>
                      <a:pPr marL="171450" marR="0" lvl="0" indent="-10160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121">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graphicFrame>
        <p:nvGraphicFramePr>
          <p:cNvPr id="191" name="Google Shape;191;p121"/>
          <p:cNvGraphicFramePr/>
          <p:nvPr/>
        </p:nvGraphicFramePr>
        <p:xfrm>
          <a:off x="542909" y="1249893"/>
          <a:ext cx="3000000" cy="3000000"/>
        </p:xfrm>
        <a:graphic>
          <a:graphicData uri="http://schemas.openxmlformats.org/drawingml/2006/table">
            <a:tbl>
              <a:tblPr firstRow="1" bandRow="1">
                <a:noFill/>
                <a:tableStyleId>{6F743199-9CBD-46CA-87C8-DF45866A8C15}</a:tableStyleId>
              </a:tblPr>
              <a:tblGrid>
                <a:gridCol w="5523450">
                  <a:extLst>
                    <a:ext uri="{9D8B030D-6E8A-4147-A177-3AD203B41FA5}">
                      <a16:colId xmlns:a16="http://schemas.microsoft.com/office/drawing/2014/main" val="20000"/>
                    </a:ext>
                  </a:extLst>
                </a:gridCol>
                <a:gridCol w="5523450">
                  <a:extLst>
                    <a:ext uri="{9D8B030D-6E8A-4147-A177-3AD203B41FA5}">
                      <a16:colId xmlns:a16="http://schemas.microsoft.com/office/drawing/2014/main" val="20001"/>
                    </a:ext>
                  </a:extLst>
                </a:gridCol>
              </a:tblGrid>
              <a:tr h="34962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Where we are now</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Where are we going</a:t>
                      </a:r>
                      <a:endParaRPr sz="1400" u="none" strike="noStrike" cap="none"/>
                    </a:p>
                  </a:txBody>
                  <a:tcPr marL="91450" marR="91450" marT="45725" marB="45725"/>
                </a:tc>
                <a:extLst>
                  <a:ext uri="{0D108BD9-81ED-4DB2-BD59-A6C34878D82A}">
                    <a16:rowId xmlns:a16="http://schemas.microsoft.com/office/drawing/2014/main" val="10000"/>
                  </a:ext>
                </a:extLst>
              </a:tr>
              <a:tr h="349625">
                <a:tc>
                  <a:txBody>
                    <a:bodyPr/>
                    <a:lstStyle/>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Performance Management targets clearly linked to SIP and professional standards.( increase levels of accountability)</a:t>
                      </a:r>
                      <a:endParaRPr sz="11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Whole staff profile undertake PM </a:t>
                      </a:r>
                      <a:endParaRPr sz="11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PL offer clear visible ( SLT corridor board)</a:t>
                      </a:r>
                      <a:endParaRPr sz="11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Clear differentiated SLT roles and Responsibilities.</a:t>
                      </a:r>
                      <a:endParaRPr sz="11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Clearly differentiated staffing profile roles and responsibilities.</a:t>
                      </a:r>
                      <a:endParaRPr sz="11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Appointment of new AOLE leaders.</a:t>
                      </a:r>
                      <a:endParaRPr sz="11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PST clear roles and responsibilities.(Accountability)</a:t>
                      </a:r>
                      <a:endParaRPr sz="11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SLT individual DISK assessment undertaken. KD  to mentor SLT linked to leadership development.</a:t>
                      </a:r>
                      <a:endParaRPr sz="1100" u="none" strike="noStrike" cap="none"/>
                    </a:p>
                    <a:p>
                      <a:pPr marL="457200" marR="0" lvl="0" indent="-295275" algn="l" rtl="0">
                        <a:lnSpc>
                          <a:spcPct val="100000"/>
                        </a:lnSpc>
                        <a:spcBef>
                          <a:spcPts val="0"/>
                        </a:spcBef>
                        <a:spcAft>
                          <a:spcPts val="0"/>
                        </a:spcAft>
                        <a:buClr>
                          <a:schemeClr val="dk1"/>
                        </a:buClr>
                        <a:buSzPts val="1050"/>
                        <a:buFont typeface="Calibri"/>
                        <a:buChar char="•"/>
                      </a:pPr>
                      <a:r>
                        <a:rPr lang="en-GB" sz="1100" b="0" i="0" u="none" strike="noStrike" cap="none">
                          <a:solidFill>
                            <a:schemeClr val="dk1"/>
                          </a:solidFill>
                          <a:latin typeface="Calibri"/>
                          <a:ea typeface="Calibri"/>
                          <a:cs typeface="Calibri"/>
                          <a:sym typeface="Calibri"/>
                        </a:rPr>
                        <a:t>Previously trained staff in the Forest School programme have now left the school, and currently there is no designated leader for this area at present.</a:t>
                      </a:r>
                      <a:endParaRPr sz="14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Re establish school Values</a:t>
                      </a:r>
                      <a:endParaRPr sz="14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Introduction of termly reflective pupil evaluations.</a:t>
                      </a:r>
                      <a:endParaRPr sz="14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Development of strong stakeholder partnerships</a:t>
                      </a:r>
                      <a:endParaRPr sz="14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Introduction of Governor School Improvement Committee ( Sharing of progression)</a:t>
                      </a:r>
                      <a:endParaRPr sz="14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Development of PL systems.</a:t>
                      </a:r>
                      <a:endParaRPr sz="14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Member of staff with direct responsibility for Professional Learning.</a:t>
                      </a:r>
                      <a:endParaRPr sz="14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MER calendar established</a:t>
                      </a:r>
                      <a:endParaRPr sz="1400" u="none" strike="noStrike" cap="none"/>
                    </a:p>
                    <a:p>
                      <a:pPr marL="171450" marR="0" lvl="0" indent="-10160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50" marR="91450" marT="45725" marB="45725"/>
                </a:tc>
                <a:tc>
                  <a:txBody>
                    <a:bodyPr/>
                    <a:lstStyle/>
                    <a:p>
                      <a:pPr marL="457200" marR="0" lvl="0" indent="-295275" algn="l" rtl="0">
                        <a:lnSpc>
                          <a:spcPct val="100000"/>
                        </a:lnSpc>
                        <a:spcBef>
                          <a:spcPts val="0"/>
                        </a:spcBef>
                        <a:spcAft>
                          <a:spcPts val="0"/>
                        </a:spcAft>
                        <a:buClr>
                          <a:srgbClr val="000000"/>
                        </a:buClr>
                        <a:buSzPts val="1050"/>
                        <a:buFont typeface="Calibri"/>
                        <a:buChar char="●"/>
                      </a:pPr>
                      <a:r>
                        <a:rPr lang="en-GB" sz="1100" b="0" i="0" u="none" strike="noStrike" cap="none">
                          <a:solidFill>
                            <a:schemeClr val="dk1"/>
                          </a:solidFill>
                          <a:latin typeface="Calibri"/>
                          <a:ea typeface="Calibri"/>
                          <a:cs typeface="Calibri"/>
                          <a:sym typeface="Calibri"/>
                        </a:rPr>
                        <a:t>Teachers to develop ownership and responsibility for </a:t>
                      </a:r>
                      <a:r>
                        <a:rPr lang="en-GB" sz="1100" u="none" strike="noStrike" cap="none">
                          <a:latin typeface="Calibri"/>
                          <a:ea typeface="Calibri"/>
                          <a:cs typeface="Calibri"/>
                          <a:sym typeface="Calibri"/>
                        </a:rPr>
                        <a:t>own professional learning.</a:t>
                      </a:r>
                      <a:endParaRPr sz="14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Develop a shared understanding of professional standards.</a:t>
                      </a:r>
                      <a:endParaRPr sz="14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b="0" i="0" u="none" strike="noStrike" cap="none">
                          <a:solidFill>
                            <a:schemeClr val="dk1"/>
                          </a:solidFill>
                          <a:latin typeface="Calibri"/>
                          <a:ea typeface="Calibri"/>
                          <a:cs typeface="Calibri"/>
                          <a:sym typeface="Calibri"/>
                        </a:rPr>
                        <a:t>Implement a structured professional learning </a:t>
                      </a:r>
                      <a:r>
                        <a:rPr lang="en-GB" sz="1100" u="none" strike="noStrike" cap="none">
                          <a:latin typeface="Calibri"/>
                          <a:ea typeface="Calibri"/>
                          <a:cs typeface="Calibri"/>
                          <a:sym typeface="Calibri"/>
                        </a:rPr>
                        <a:t>tracker</a:t>
                      </a:r>
                      <a:endParaRPr sz="1100" u="none" strike="noStrike" cap="none"/>
                    </a:p>
                    <a:p>
                      <a:pPr marL="457200" marR="0" lvl="0" indent="-295275" algn="l" rtl="0">
                        <a:lnSpc>
                          <a:spcPct val="100000"/>
                        </a:lnSpc>
                        <a:spcBef>
                          <a:spcPts val="0"/>
                        </a:spcBef>
                        <a:spcAft>
                          <a:spcPts val="0"/>
                        </a:spcAft>
                        <a:buClr>
                          <a:schemeClr val="dk1"/>
                        </a:buClr>
                        <a:buSzPts val="1050"/>
                        <a:buFont typeface="Calibri"/>
                        <a:buChar char="●"/>
                      </a:pPr>
                      <a:r>
                        <a:rPr lang="en-GB" sz="1100" b="0" i="0" u="none" strike="noStrike" cap="none">
                          <a:solidFill>
                            <a:schemeClr val="dk1"/>
                          </a:solidFill>
                          <a:latin typeface="Calibri"/>
                          <a:ea typeface="Calibri"/>
                          <a:cs typeface="Calibri"/>
                          <a:sym typeface="Calibri"/>
                        </a:rPr>
                        <a:t>PL offer developed linked to PM audit.</a:t>
                      </a:r>
                      <a:endParaRPr sz="11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b="0" i="0" u="none" strike="noStrike" cap="none">
                          <a:solidFill>
                            <a:schemeClr val="dk1"/>
                          </a:solidFill>
                          <a:latin typeface="Calibri"/>
                          <a:ea typeface="Calibri"/>
                          <a:cs typeface="Calibri"/>
                          <a:sym typeface="Calibri"/>
                        </a:rPr>
                        <a:t> introduction of new roles within the staffing profile with very specific development </a:t>
                      </a:r>
                      <a:r>
                        <a:rPr lang="en-GB" sz="1100" b="0" i="0" u="none" strike="noStrike" cap="none">
                          <a:solidFill>
                            <a:schemeClr val="hlink"/>
                          </a:solidFill>
                          <a:uFill>
                            <a:noFill/>
                          </a:uFill>
                          <a:latin typeface="Calibri"/>
                          <a:ea typeface="Calibri"/>
                          <a:cs typeface="Calibri"/>
                          <a:sym typeface="Calibri"/>
                          <a:hlinkClick r:id="rId5"/>
                        </a:rPr>
                        <a:t>areas. (PE</a:t>
                      </a:r>
                      <a:r>
                        <a:rPr lang="en-GB" sz="1100" b="0" i="0" u="none" strike="noStrike" cap="none">
                          <a:solidFill>
                            <a:schemeClr val="dk1"/>
                          </a:solidFill>
                          <a:latin typeface="Calibri"/>
                          <a:ea typeface="Calibri"/>
                          <a:cs typeface="Calibri"/>
                          <a:sym typeface="Calibri"/>
                        </a:rPr>
                        <a:t> co ordinator , FLO) </a:t>
                      </a:r>
                      <a:endParaRPr sz="11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Develop Forest school within the Park Lane Curriculum.</a:t>
                      </a:r>
                      <a:endParaRPr sz="11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AOLE leaders develop a greater overview of coverage and provision across the school.</a:t>
                      </a:r>
                      <a:endParaRPr sz="14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Further develop leadership skills with in SLT.</a:t>
                      </a:r>
                      <a:endParaRPr sz="14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QA process undertaken by range of SLT with group feedback.</a:t>
                      </a:r>
                      <a:endParaRPr sz="1400" u="none" strike="noStrike" cap="none"/>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Staff gain deeper understanding of specific Roles and responsibilities.</a:t>
                      </a:r>
                      <a:endParaRPr/>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Development of AI systems to support staff.</a:t>
                      </a:r>
                      <a:endParaRPr/>
                    </a:p>
                    <a:p>
                      <a:pPr marL="457200" marR="0" lvl="0" indent="-295275" algn="l" rtl="0">
                        <a:lnSpc>
                          <a:spcPct val="100000"/>
                        </a:lnSpc>
                        <a:spcBef>
                          <a:spcPts val="0"/>
                        </a:spcBef>
                        <a:spcAft>
                          <a:spcPts val="0"/>
                        </a:spcAft>
                        <a:buClr>
                          <a:srgbClr val="000000"/>
                        </a:buClr>
                        <a:buSzPts val="1050"/>
                        <a:buFont typeface="Calibri"/>
                        <a:buChar char="●"/>
                      </a:pPr>
                      <a:r>
                        <a:rPr lang="en-GB" sz="1100" u="none" strike="noStrike" cap="none">
                          <a:latin typeface="Calibri"/>
                          <a:ea typeface="Calibri"/>
                          <a:cs typeface="Calibri"/>
                          <a:sym typeface="Calibri"/>
                        </a:rPr>
                        <a:t>Leadership development training.( SWASSH group offer)</a:t>
                      </a:r>
                      <a:endParaRPr sz="1400" u="none" strike="noStrike" cap="none"/>
                    </a:p>
                    <a:p>
                      <a:pPr marL="171450" marR="0" lvl="0" indent="-10160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92" name="Google Shape;192;p121"/>
          <p:cNvGraphicFramePr/>
          <p:nvPr/>
        </p:nvGraphicFramePr>
        <p:xfrm>
          <a:off x="542909" y="303798"/>
          <a:ext cx="3000000" cy="3000000"/>
        </p:xfrm>
        <a:graphic>
          <a:graphicData uri="http://schemas.openxmlformats.org/drawingml/2006/table">
            <a:tbl>
              <a:tblPr firstRow="1" bandRow="1">
                <a:noFill/>
                <a:tableStyleId>{6F743199-9CBD-46CA-87C8-DF45866A8C15}</a:tableStyleId>
              </a:tblPr>
              <a:tblGrid>
                <a:gridCol w="5523450">
                  <a:extLst>
                    <a:ext uri="{9D8B030D-6E8A-4147-A177-3AD203B41FA5}">
                      <a16:colId xmlns:a16="http://schemas.microsoft.com/office/drawing/2014/main" val="20000"/>
                    </a:ext>
                  </a:extLst>
                </a:gridCol>
                <a:gridCol w="55234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INSPECTION AREA 3 [Leading &amp; Improving]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STRATEGIC LEAD- ST</a:t>
                      </a:r>
                      <a:endParaRPr sz="1400" u="none" strike="noStrike" cap="none"/>
                    </a:p>
                  </a:txBody>
                  <a:tcPr marL="91450" marR="91450" marT="45725" marB="45725"/>
                </a:tc>
                <a:extLst>
                  <a:ext uri="{0D108BD9-81ED-4DB2-BD59-A6C34878D82A}">
                    <a16:rowId xmlns:a16="http://schemas.microsoft.com/office/drawing/2014/main" val="10000"/>
                  </a:ext>
                </a:extLst>
              </a:tr>
              <a:tr h="370850">
                <a:tc gridSpan="2">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latin typeface="Calibri"/>
                          <a:ea typeface="Calibri"/>
                          <a:cs typeface="Calibri"/>
                          <a:sym typeface="Calibri"/>
                        </a:rPr>
                        <a:t>Priority 4- </a:t>
                      </a:r>
                      <a:r>
                        <a:rPr lang="en-GB" sz="1400" u="none" strike="noStrike" cap="none">
                          <a:latin typeface="Calibri"/>
                          <a:ea typeface="Calibri"/>
                          <a:cs typeface="Calibri"/>
                          <a:sym typeface="Calibri"/>
                        </a:rPr>
                        <a:t>Continue to enhance and streamline systems to comprehensively evaluate the effectiveness of school performance</a:t>
                      </a:r>
                      <a:endParaRPr sz="140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5">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graphicFrame>
        <p:nvGraphicFramePr>
          <p:cNvPr id="198" name="Google Shape;198;p15"/>
          <p:cNvGraphicFramePr/>
          <p:nvPr/>
        </p:nvGraphicFramePr>
        <p:xfrm>
          <a:off x="542909" y="303798"/>
          <a:ext cx="3000000" cy="3000000"/>
        </p:xfrm>
        <a:graphic>
          <a:graphicData uri="http://schemas.openxmlformats.org/drawingml/2006/table">
            <a:tbl>
              <a:tblPr firstRow="1" bandRow="1">
                <a:noFill/>
                <a:tableStyleId>{6F743199-9CBD-46CA-87C8-DF45866A8C15}</a:tableStyleId>
              </a:tblPr>
              <a:tblGrid>
                <a:gridCol w="5523450">
                  <a:extLst>
                    <a:ext uri="{9D8B030D-6E8A-4147-A177-3AD203B41FA5}">
                      <a16:colId xmlns:a16="http://schemas.microsoft.com/office/drawing/2014/main" val="20000"/>
                    </a:ext>
                  </a:extLst>
                </a:gridCol>
                <a:gridCol w="55234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INSPECTION AREA 3 [Leading &amp; Improving]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STRATEGIC LEAD- ST</a:t>
                      </a:r>
                      <a:endParaRPr sz="1400" u="none" strike="noStrike" cap="none"/>
                    </a:p>
                  </a:txBody>
                  <a:tcPr marL="91450" marR="91450" marT="45725" marB="45725"/>
                </a:tc>
                <a:extLst>
                  <a:ext uri="{0D108BD9-81ED-4DB2-BD59-A6C34878D82A}">
                    <a16:rowId xmlns:a16="http://schemas.microsoft.com/office/drawing/2014/main" val="10000"/>
                  </a:ext>
                </a:extLst>
              </a:tr>
              <a:tr h="370850">
                <a:tc gridSpan="2">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latin typeface="Calibri"/>
                          <a:ea typeface="Calibri"/>
                          <a:cs typeface="Calibri"/>
                          <a:sym typeface="Calibri"/>
                        </a:rPr>
                        <a:t>Priority 4- </a:t>
                      </a:r>
                      <a:r>
                        <a:rPr lang="en-GB" sz="1400" u="none" strike="noStrike" cap="none">
                          <a:latin typeface="Calibri"/>
                          <a:ea typeface="Calibri"/>
                          <a:cs typeface="Calibri"/>
                          <a:sym typeface="Calibri"/>
                        </a:rPr>
                        <a:t>Continue to enhance and streamline systems to comprehensively evaluate the effectiveness of school performance</a:t>
                      </a:r>
                      <a:endParaRPr sz="140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199" name="Google Shape;199;p15"/>
          <p:cNvGraphicFramePr/>
          <p:nvPr/>
        </p:nvGraphicFramePr>
        <p:xfrm>
          <a:off x="572550" y="1701891"/>
          <a:ext cx="3000000" cy="3000000"/>
        </p:xfrm>
        <a:graphic>
          <a:graphicData uri="http://schemas.openxmlformats.org/drawingml/2006/table">
            <a:tbl>
              <a:tblPr firstRow="1" bandRow="1">
                <a:noFill/>
                <a:tableStyleId>{6F743199-9CBD-46CA-87C8-DF45866A8C15}</a:tableStyleId>
              </a:tblPr>
              <a:tblGrid>
                <a:gridCol w="3682300">
                  <a:extLst>
                    <a:ext uri="{9D8B030D-6E8A-4147-A177-3AD203B41FA5}">
                      <a16:colId xmlns:a16="http://schemas.microsoft.com/office/drawing/2014/main" val="20000"/>
                    </a:ext>
                  </a:extLst>
                </a:gridCol>
                <a:gridCol w="3682300">
                  <a:extLst>
                    <a:ext uri="{9D8B030D-6E8A-4147-A177-3AD203B41FA5}">
                      <a16:colId xmlns:a16="http://schemas.microsoft.com/office/drawing/2014/main" val="20001"/>
                    </a:ext>
                  </a:extLst>
                </a:gridCol>
                <a:gridCol w="3682300">
                  <a:extLst>
                    <a:ext uri="{9D8B030D-6E8A-4147-A177-3AD203B41FA5}">
                      <a16:colId xmlns:a16="http://schemas.microsoft.com/office/drawing/2014/main" val="20002"/>
                    </a:ext>
                  </a:extLst>
                </a:gridCol>
              </a:tblGrid>
              <a:tr h="328150">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Actions/Steps To Success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Impact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Evaluation</a:t>
                      </a:r>
                      <a:endParaRPr sz="1400" u="none" strike="noStrike" cap="none"/>
                    </a:p>
                  </a:txBody>
                  <a:tcPr marL="91450" marR="91450" marT="45725" marB="45725"/>
                </a:tc>
                <a:extLst>
                  <a:ext uri="{0D108BD9-81ED-4DB2-BD59-A6C34878D82A}">
                    <a16:rowId xmlns:a16="http://schemas.microsoft.com/office/drawing/2014/main" val="10000"/>
                  </a:ext>
                </a:extLst>
              </a:tr>
              <a:tr h="3929600">
                <a:tc>
                  <a:txBody>
                    <a:bodyPr/>
                    <a:lstStyle/>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Teacher to develop professional learning passport.</a:t>
                      </a:r>
                      <a:endParaRPr sz="1400" u="none" strike="noStrike" cap="none"/>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Teachers to undertake full standard review </a:t>
                      </a:r>
                      <a:endParaRPr sz="1400" u="none" strike="noStrike" cap="none"/>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Development of Professional learning tracker.</a:t>
                      </a:r>
                      <a:endParaRPr sz="1400" u="none" strike="noStrike" cap="none"/>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Professional learning offer developed for TA staff linked to PM.</a:t>
                      </a:r>
                      <a:endParaRPr sz="1400" u="none" strike="noStrike" cap="none"/>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Appointment of PE Co Ordinator.</a:t>
                      </a:r>
                      <a:endParaRPr sz="1400" u="none" strike="noStrike" cap="none"/>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Appointment of Family Liaison Officer.</a:t>
                      </a:r>
                      <a:endParaRPr sz="1400" u="none" strike="noStrike" cap="none"/>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Introduction of AOLE scrutiny time (Termly)</a:t>
                      </a:r>
                      <a:endParaRPr sz="1400" u="none" strike="noStrike" cap="none"/>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SLT to engage with KD for bespoke leadership mentoring.</a:t>
                      </a:r>
                      <a:endParaRPr sz="1400" u="none" strike="noStrike" cap="none"/>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SLT to feedback to governing body during SIP meetings on progress within areas.</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AI policy developed</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Staff to attend CSC AI training events.</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Development off AI agents to support planning , IDP’s, and creating success criteria for progression.</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MG to apply for senior leadership training.</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SR to apply for leading from the centre training.</a:t>
                      </a:r>
                      <a:endParaRPr sz="1100" u="none" strike="noStrike" cap="none">
                        <a:latin typeface="Calibri"/>
                        <a:ea typeface="Calibri"/>
                        <a:cs typeface="Calibri"/>
                        <a:sym typeface="Calibri"/>
                      </a:endParaRPr>
                    </a:p>
                    <a:p>
                      <a:pPr marL="171450" marR="0" lvl="0" indent="-10160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p>
                      <a:pPr marL="171450" marR="0" lvl="0" indent="-10160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50" marR="91450" marT="45725" marB="45725"/>
                </a:tc>
                <a:tc>
                  <a:txBody>
                    <a:bodyPr/>
                    <a:lstStyle/>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Staff become more accountable for their own Professional development.</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Staff have greater knowledge on they strengths and AFD.</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Staff have access to greater universal training linked to Park Lane pupil needs.</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Development of a structed PE and Wellbeing curriculum offer.</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Greater support for pupils and families.</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Targets support for families in line with attendance targets.</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AOLE leaders monitor coverage of areas within whole school and class planning.</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SLT continue to develop collective and bespoke leadership skills.</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Increased accountability for SLT.</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Increase school progress knowledge at governor level.</a:t>
                      </a:r>
                      <a:endParaRPr sz="1400" u="none" strike="noStrike" cap="none"/>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Increase in opportunities for the Governing body to challenge school performance.</a:t>
                      </a:r>
                      <a:endParaRPr/>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Improved staff wellbeing due to more streamlined AI support (reduction in work load and time)</a:t>
                      </a:r>
                      <a:endParaRPr/>
                    </a:p>
                    <a:p>
                      <a:pPr marL="33020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Greater levels of whole school consistency created by AI agents.</a:t>
                      </a: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Termly reports attached</a:t>
                      </a:r>
                      <a:endParaRPr sz="11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4">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sp>
        <p:nvSpPr>
          <p:cNvPr id="205" name="Google Shape;205;p14"/>
          <p:cNvSpPr txBox="1"/>
          <p:nvPr/>
        </p:nvSpPr>
        <p:spPr>
          <a:xfrm>
            <a:off x="538547" y="202266"/>
            <a:ext cx="5274563" cy="56181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2"/>
              </a:buClr>
              <a:buSzPts val="2400"/>
              <a:buFont typeface="Lucida Sans"/>
              <a:buNone/>
            </a:pPr>
            <a:r>
              <a:rPr lang="en-GB" sz="2400" b="1" i="0" u="sng" strike="noStrike" cap="none">
                <a:solidFill>
                  <a:schemeClr val="accent1"/>
                </a:solidFill>
                <a:latin typeface="Corbel"/>
                <a:ea typeface="Corbel"/>
                <a:cs typeface="Corbel"/>
                <a:sym typeface="Corbel"/>
              </a:rPr>
              <a:t>Priority 4 detail</a:t>
            </a:r>
            <a:endParaRPr sz="1400" b="0" i="0" u="none" strike="noStrike" cap="none">
              <a:solidFill>
                <a:srgbClr val="000000"/>
              </a:solidFill>
              <a:latin typeface="Arial"/>
              <a:ea typeface="Arial"/>
              <a:cs typeface="Arial"/>
              <a:sym typeface="Arial"/>
            </a:endParaRPr>
          </a:p>
        </p:txBody>
      </p:sp>
      <p:graphicFrame>
        <p:nvGraphicFramePr>
          <p:cNvPr id="206" name="Google Shape;206;p14"/>
          <p:cNvGraphicFramePr/>
          <p:nvPr/>
        </p:nvGraphicFramePr>
        <p:xfrm>
          <a:off x="538547" y="663518"/>
          <a:ext cx="3000000" cy="3000000"/>
        </p:xfrm>
        <a:graphic>
          <a:graphicData uri="http://schemas.openxmlformats.org/drawingml/2006/table">
            <a:tbl>
              <a:tblPr firstRow="1" bandRow="1">
                <a:noFill/>
                <a:tableStyleId>{6F743199-9CBD-46CA-87C8-DF45866A8C15}</a:tableStyleId>
              </a:tblPr>
              <a:tblGrid>
                <a:gridCol w="2822275">
                  <a:extLst>
                    <a:ext uri="{9D8B030D-6E8A-4147-A177-3AD203B41FA5}">
                      <a16:colId xmlns:a16="http://schemas.microsoft.com/office/drawing/2014/main" val="20000"/>
                    </a:ext>
                  </a:extLst>
                </a:gridCol>
                <a:gridCol w="1653025">
                  <a:extLst>
                    <a:ext uri="{9D8B030D-6E8A-4147-A177-3AD203B41FA5}">
                      <a16:colId xmlns:a16="http://schemas.microsoft.com/office/drawing/2014/main" val="20001"/>
                    </a:ext>
                  </a:extLst>
                </a:gridCol>
                <a:gridCol w="1747900">
                  <a:extLst>
                    <a:ext uri="{9D8B030D-6E8A-4147-A177-3AD203B41FA5}">
                      <a16:colId xmlns:a16="http://schemas.microsoft.com/office/drawing/2014/main" val="20002"/>
                    </a:ext>
                  </a:extLst>
                </a:gridCol>
                <a:gridCol w="1756600">
                  <a:extLst>
                    <a:ext uri="{9D8B030D-6E8A-4147-A177-3AD203B41FA5}">
                      <a16:colId xmlns:a16="http://schemas.microsoft.com/office/drawing/2014/main" val="20003"/>
                    </a:ext>
                  </a:extLst>
                </a:gridCol>
                <a:gridCol w="3208425">
                  <a:extLst>
                    <a:ext uri="{9D8B030D-6E8A-4147-A177-3AD203B41FA5}">
                      <a16:colId xmlns:a16="http://schemas.microsoft.com/office/drawing/2014/main" val="20004"/>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Where we are going (Actions)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Key Personnel</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Time scales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Costings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Impact</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050" u="none" strike="noStrike" cap="none">
                          <a:latin typeface="Calibri"/>
                          <a:ea typeface="Calibri"/>
                          <a:cs typeface="Calibri"/>
                          <a:sym typeface="Calibri"/>
                        </a:rPr>
                        <a:t>Teacher to develop professional learning passport. </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050" u="none" strike="noStrike" cap="none">
                          <a:latin typeface="Calibri"/>
                          <a:ea typeface="Calibri"/>
                          <a:cs typeface="Calibri"/>
                          <a:sym typeface="Calibri"/>
                        </a:rPr>
                        <a:t>DL/Teacher</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050" u="none" strike="noStrike" cap="none">
                          <a:latin typeface="Calibri"/>
                          <a:ea typeface="Calibri"/>
                          <a:cs typeface="Calibri"/>
                          <a:sym typeface="Calibri"/>
                        </a:rPr>
                        <a:t>Autumn 25</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05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GB" sz="1050" u="none" strike="noStrike" cap="none">
                          <a:latin typeface="Calibri"/>
                          <a:ea typeface="Calibri"/>
                          <a:cs typeface="Calibri"/>
                          <a:sym typeface="Calibri"/>
                        </a:rPr>
                        <a:t>Increased staff accountability for their own professional development</a:t>
                      </a:r>
                      <a:endParaRPr sz="105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70850">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050" u="none" strike="noStrike" cap="none">
                          <a:latin typeface="Calibri"/>
                          <a:ea typeface="Calibri"/>
                          <a:cs typeface="Calibri"/>
                          <a:sym typeface="Calibri"/>
                        </a:rPr>
                        <a:t>Professional learning audit undertaken to inform whole school offer. </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GB" sz="1050" u="none" strike="noStrike" cap="none">
                          <a:latin typeface="Calibri"/>
                          <a:ea typeface="Calibri"/>
                          <a:cs typeface="Calibri"/>
                          <a:sym typeface="Calibri"/>
                        </a:rPr>
                        <a:t>DL/HOD</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GB" sz="1050" u="none" strike="noStrike" cap="none">
                          <a:latin typeface="Calibri"/>
                          <a:ea typeface="Calibri"/>
                          <a:cs typeface="Calibri"/>
                          <a:sym typeface="Calibri"/>
                        </a:rPr>
                        <a:t>Autumn 25</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endParaRPr sz="105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GB" sz="1050" u="none" strike="noStrike" cap="none">
                          <a:latin typeface="Calibri"/>
                          <a:ea typeface="Calibri"/>
                          <a:cs typeface="Calibri"/>
                          <a:sym typeface="Calibri"/>
                        </a:rPr>
                        <a:t>PL offer developed to suit needs of the school.</a:t>
                      </a:r>
                      <a:endParaRPr sz="105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70850">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050" u="none" strike="noStrike" cap="none">
                          <a:latin typeface="Calibri"/>
                          <a:ea typeface="Calibri"/>
                          <a:cs typeface="Calibri"/>
                          <a:sym typeface="Calibri"/>
                        </a:rPr>
                        <a:t>Teachers to undertake full standard review </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050" u="none" strike="noStrike" cap="none">
                          <a:latin typeface="Calibri"/>
                          <a:ea typeface="Calibri"/>
                          <a:cs typeface="Calibri"/>
                          <a:sym typeface="Calibri"/>
                        </a:rPr>
                        <a:t>Teachers</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050" u="none" strike="noStrike" cap="none">
                          <a:latin typeface="Calibri"/>
                          <a:ea typeface="Calibri"/>
                          <a:cs typeface="Calibri"/>
                          <a:sym typeface="Calibri"/>
                        </a:rPr>
                        <a:t>Autumn 25 </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05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GB" sz="1050" u="none" strike="noStrike" cap="none">
                          <a:latin typeface="Calibri"/>
                          <a:ea typeface="Calibri"/>
                          <a:cs typeface="Calibri"/>
                          <a:sym typeface="Calibri"/>
                        </a:rPr>
                        <a:t>Teacher more aware of professional standards.</a:t>
                      </a:r>
                      <a:endParaRPr sz="105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rgbClr val="000000"/>
                        </a:buClr>
                        <a:buSzPts val="1100"/>
                        <a:buFont typeface="Calibri"/>
                        <a:buChar char="●"/>
                      </a:pPr>
                      <a:r>
                        <a:rPr lang="en-GB" sz="1050" u="none" strike="noStrike" cap="none">
                          <a:latin typeface="Calibri"/>
                          <a:ea typeface="Calibri"/>
                          <a:cs typeface="Calibri"/>
                          <a:sym typeface="Calibri"/>
                        </a:rPr>
                        <a:t>Teacher become more aware of they skills profile.</a:t>
                      </a:r>
                      <a:endParaRPr sz="105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370850">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050" u="none" strike="noStrike" cap="none">
                          <a:latin typeface="Calibri"/>
                          <a:ea typeface="Calibri"/>
                          <a:cs typeface="Calibri"/>
                          <a:sym typeface="Calibri"/>
                        </a:rPr>
                        <a:t>Development of Professional learning tracker.</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050" u="none" strike="noStrike" cap="none">
                          <a:latin typeface="Calibri"/>
                          <a:ea typeface="Calibri"/>
                          <a:cs typeface="Calibri"/>
                          <a:sym typeface="Calibri"/>
                        </a:rPr>
                        <a:t>DL/ RH</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050" u="none" strike="noStrike" cap="none">
                          <a:latin typeface="Calibri"/>
                          <a:ea typeface="Calibri"/>
                          <a:cs typeface="Calibri"/>
                          <a:sym typeface="Calibri"/>
                        </a:rPr>
                        <a:t>Spring 26</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050" u="none" strike="noStrike" cap="none">
                          <a:latin typeface="Calibri"/>
                          <a:ea typeface="Calibri"/>
                          <a:cs typeface="Calibri"/>
                          <a:sym typeface="Calibri"/>
                        </a:rPr>
                        <a:t>3 X 130 RH cover</a:t>
                      </a:r>
                      <a:endParaRPr sz="105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GB" sz="1050" u="none" strike="noStrike" cap="none">
                          <a:latin typeface="Calibri"/>
                          <a:ea typeface="Calibri"/>
                          <a:cs typeface="Calibri"/>
                          <a:sym typeface="Calibri"/>
                        </a:rPr>
                        <a:t>Monitor impact of Pl across the school.</a:t>
                      </a:r>
                      <a:endParaRPr sz="105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370850">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050" u="none" strike="noStrike" cap="none">
                          <a:latin typeface="Calibri"/>
                          <a:ea typeface="Calibri"/>
                          <a:cs typeface="Calibri"/>
                          <a:sym typeface="Calibri"/>
                        </a:rPr>
                        <a:t>Appointment of PE Co Ordinator.</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050" u="none" strike="noStrike" cap="none">
                          <a:latin typeface="Calibri"/>
                          <a:ea typeface="Calibri"/>
                          <a:cs typeface="Calibri"/>
                          <a:sym typeface="Calibri"/>
                        </a:rPr>
                        <a:t>ST</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050" u="none" strike="noStrike" cap="none">
                          <a:latin typeface="Calibri"/>
                          <a:ea typeface="Calibri"/>
                          <a:cs typeface="Calibri"/>
                          <a:sym typeface="Calibri"/>
                        </a:rPr>
                        <a:t>Autumn 25</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050" u="none" strike="noStrike" cap="none">
                          <a:latin typeface="Calibri"/>
                          <a:ea typeface="Calibri"/>
                          <a:cs typeface="Calibri"/>
                          <a:sym typeface="Calibri"/>
                        </a:rPr>
                        <a:t>£28,000</a:t>
                      </a:r>
                      <a:endParaRPr sz="105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GB" sz="1050" u="none" strike="noStrike" cap="none">
                          <a:latin typeface="Calibri"/>
                          <a:ea typeface="Calibri"/>
                          <a:cs typeface="Calibri"/>
                          <a:sym typeface="Calibri"/>
                        </a:rPr>
                        <a:t>Bespoke wellbeing and PE offer across the school.</a:t>
                      </a:r>
                      <a:endParaRPr sz="105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370850">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050" u="none" strike="noStrike" cap="none">
                          <a:latin typeface="Calibri"/>
                          <a:ea typeface="Calibri"/>
                          <a:cs typeface="Calibri"/>
                          <a:sym typeface="Calibri"/>
                        </a:rPr>
                        <a:t>Appointment of Family Liaison Officer.</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050" u="none" strike="noStrike" cap="none">
                          <a:latin typeface="Calibri"/>
                          <a:ea typeface="Calibri"/>
                          <a:cs typeface="Calibri"/>
                          <a:sym typeface="Calibri"/>
                        </a:rPr>
                        <a:t>ST</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050" u="none" strike="noStrike" cap="none">
                          <a:latin typeface="Calibri"/>
                          <a:ea typeface="Calibri"/>
                          <a:cs typeface="Calibri"/>
                          <a:sym typeface="Calibri"/>
                        </a:rPr>
                        <a:t>Autumn 25</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050" u="none" strike="noStrike" cap="none">
                          <a:latin typeface="Calibri"/>
                          <a:ea typeface="Calibri"/>
                          <a:cs typeface="Calibri"/>
                          <a:sym typeface="Calibri"/>
                        </a:rPr>
                        <a:t>£24,000</a:t>
                      </a:r>
                      <a:endParaRPr sz="105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GB" sz="1050" u="none" strike="noStrike" cap="none">
                          <a:latin typeface="Calibri"/>
                          <a:ea typeface="Calibri"/>
                          <a:cs typeface="Calibri"/>
                          <a:sym typeface="Calibri"/>
                        </a:rPr>
                        <a:t>Increased support for pupils , families and staff.</a:t>
                      </a:r>
                      <a:endParaRPr sz="105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370850">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050" u="none" strike="noStrike" cap="none">
                          <a:latin typeface="Calibri"/>
                          <a:ea typeface="Calibri"/>
                          <a:cs typeface="Calibri"/>
                          <a:sym typeface="Calibri"/>
                        </a:rPr>
                        <a:t>Introduction of AOLE scrutiny time (Termly)</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GB" sz="1050" u="none" strike="noStrike" cap="none">
                          <a:latin typeface="Calibri"/>
                          <a:ea typeface="Calibri"/>
                          <a:cs typeface="Calibri"/>
                          <a:sym typeface="Calibri"/>
                        </a:rPr>
                        <a:t>Autumn 25</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endParaRPr sz="105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GB" sz="1050" u="none" strike="noStrike" cap="none">
                          <a:latin typeface="Calibri"/>
                          <a:ea typeface="Calibri"/>
                          <a:cs typeface="Calibri"/>
                          <a:sym typeface="Calibri"/>
                        </a:rPr>
                        <a:t>AOLE Leader become more informed of provision across the school.</a:t>
                      </a:r>
                      <a:endParaRPr sz="105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396825">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050" u="none" strike="noStrike" cap="none">
                          <a:latin typeface="Calibri"/>
                          <a:ea typeface="Calibri"/>
                          <a:cs typeface="Calibri"/>
                          <a:sym typeface="Calibri"/>
                        </a:rPr>
                        <a:t>KD booked for bespoke leadership mentoring termly (SLT)</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GB" sz="1050" u="none" strike="noStrike" cap="none">
                          <a:latin typeface="Calibri"/>
                          <a:ea typeface="Calibri"/>
                          <a:cs typeface="Calibri"/>
                          <a:sym typeface="Calibri"/>
                        </a:rPr>
                        <a:t>ST</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GB" sz="1050" u="none" strike="noStrike" cap="none">
                          <a:latin typeface="Calibri"/>
                          <a:ea typeface="Calibri"/>
                          <a:cs typeface="Calibri"/>
                          <a:sym typeface="Calibri"/>
                        </a:rPr>
                        <a:t>Autumn-17/11/25</a:t>
                      </a:r>
                      <a:endParaRPr sz="105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r>
                        <a:rPr lang="en-GB" sz="1050" u="none" strike="noStrike" cap="none">
                          <a:latin typeface="Calibri"/>
                          <a:ea typeface="Calibri"/>
                          <a:cs typeface="Calibri"/>
                          <a:sym typeface="Calibri"/>
                        </a:rPr>
                        <a:t>Spring</a:t>
                      </a:r>
                      <a:endParaRPr sz="105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r>
                        <a:rPr lang="en-GB" sz="1050" u="none" strike="noStrike" cap="none">
                          <a:latin typeface="Calibri"/>
                          <a:ea typeface="Calibri"/>
                          <a:cs typeface="Calibri"/>
                          <a:sym typeface="Calibri"/>
                        </a:rPr>
                        <a:t>Summer</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Arial"/>
                        <a:buNone/>
                      </a:pPr>
                      <a:r>
                        <a:rPr lang="en-GB" sz="1050" u="none" strike="noStrike" cap="none">
                          <a:latin typeface="Calibri"/>
                          <a:ea typeface="Calibri"/>
                          <a:cs typeface="Calibri"/>
                          <a:sym typeface="Calibri"/>
                        </a:rPr>
                        <a:t>£700 X 3 </a:t>
                      </a:r>
                      <a:endParaRPr sz="105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050" u="none" strike="noStrike" cap="none">
                          <a:latin typeface="Calibri"/>
                          <a:ea typeface="Calibri"/>
                          <a:cs typeface="Calibri"/>
                          <a:sym typeface="Calibri"/>
                        </a:rPr>
                        <a:t>£2100</a:t>
                      </a:r>
                      <a:endParaRPr sz="105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GB" sz="1050" u="none" strike="noStrike" cap="none">
                          <a:latin typeface="Calibri"/>
                          <a:ea typeface="Calibri"/>
                          <a:cs typeface="Calibri"/>
                          <a:sym typeface="Calibri"/>
                        </a:rPr>
                        <a:t>Personal and collective growth in leaderships skills and competencies. </a:t>
                      </a:r>
                      <a:endParaRPr sz="105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370850">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050" u="none" strike="noStrike" cap="none">
                          <a:latin typeface="Calibri"/>
                          <a:ea typeface="Calibri"/>
                          <a:cs typeface="Calibri"/>
                          <a:sym typeface="Calibri"/>
                        </a:rPr>
                        <a:t>SIP Governing body meeting agenda co constructed to meet governor needs.</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GB" sz="1050" u="none" strike="noStrike" cap="none">
                          <a:latin typeface="Calibri"/>
                          <a:ea typeface="Calibri"/>
                          <a:cs typeface="Calibri"/>
                          <a:sym typeface="Calibri"/>
                        </a:rPr>
                        <a:t>ST/Governing Body</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GB" sz="1050" u="none" strike="noStrike" cap="none">
                          <a:latin typeface="Calibri"/>
                          <a:ea typeface="Calibri"/>
                          <a:cs typeface="Calibri"/>
                          <a:sym typeface="Calibri"/>
                        </a:rPr>
                        <a:t>Autumn- 8/12/25</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endParaRPr sz="105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GB" sz="1050" u="none" strike="noStrike" cap="none">
                          <a:latin typeface="Calibri"/>
                          <a:ea typeface="Calibri"/>
                          <a:cs typeface="Calibri"/>
                          <a:sym typeface="Calibri"/>
                        </a:rPr>
                        <a:t>Governing body become more informed of school progress.</a:t>
                      </a:r>
                      <a:endParaRPr sz="105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rgbClr val="000000"/>
                        </a:buClr>
                        <a:buSzPts val="1100"/>
                        <a:buFont typeface="Calibri"/>
                        <a:buChar char="●"/>
                      </a:pPr>
                      <a:r>
                        <a:rPr lang="en-GB" sz="1050" u="none" strike="noStrike" cap="none">
                          <a:latin typeface="Calibri"/>
                          <a:ea typeface="Calibri"/>
                          <a:cs typeface="Calibri"/>
                          <a:sym typeface="Calibri"/>
                        </a:rPr>
                        <a:t>Governing body are able to challenge school outcomes.</a:t>
                      </a:r>
                      <a:endParaRPr sz="105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rgbClr val="000000"/>
                        </a:buClr>
                        <a:buSzPts val="1100"/>
                        <a:buFont typeface="Calibri"/>
                        <a:buChar char="●"/>
                      </a:pPr>
                      <a:r>
                        <a:rPr lang="en-GB" sz="1050" u="none" strike="noStrike" cap="none">
                          <a:latin typeface="Calibri"/>
                          <a:ea typeface="Calibri"/>
                          <a:cs typeface="Calibri"/>
                          <a:sym typeface="Calibri"/>
                        </a:rPr>
                        <a:t>Governing body SIP meeting tailored to  meeting their needs</a:t>
                      </a:r>
                      <a:endParaRPr sz="105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r h="370850">
                <a:tc>
                  <a:txBody>
                    <a:bodyPr/>
                    <a:lstStyle/>
                    <a:p>
                      <a:pPr marL="171450" marR="0" lvl="0" indent="-171450" algn="l" rtl="0">
                        <a:lnSpc>
                          <a:spcPct val="100000"/>
                        </a:lnSpc>
                        <a:spcBef>
                          <a:spcPts val="0"/>
                        </a:spcBef>
                        <a:spcAft>
                          <a:spcPts val="0"/>
                        </a:spcAft>
                        <a:buClr>
                          <a:schemeClr val="dk1"/>
                        </a:buClr>
                        <a:buSzPts val="1100"/>
                        <a:buFont typeface="Calibri"/>
                        <a:buChar char="•"/>
                      </a:pPr>
                      <a:r>
                        <a:rPr lang="en-GB" sz="1050" u="none" strike="noStrike" cap="none">
                          <a:latin typeface="Calibri"/>
                          <a:ea typeface="Calibri"/>
                          <a:cs typeface="Calibri"/>
                          <a:sym typeface="Calibri"/>
                        </a:rPr>
                        <a:t>AI training attended </a:t>
                      </a:r>
                      <a:endParaRPr/>
                    </a:p>
                    <a:p>
                      <a:pPr marL="171450" marR="0" lvl="0" indent="-171450" algn="l" rtl="0">
                        <a:lnSpc>
                          <a:spcPct val="100000"/>
                        </a:lnSpc>
                        <a:spcBef>
                          <a:spcPts val="0"/>
                        </a:spcBef>
                        <a:spcAft>
                          <a:spcPts val="0"/>
                        </a:spcAft>
                        <a:buClr>
                          <a:schemeClr val="dk1"/>
                        </a:buClr>
                        <a:buSzPts val="1100"/>
                        <a:buFont typeface="Calibri"/>
                        <a:buChar char="•"/>
                      </a:pPr>
                      <a:r>
                        <a:rPr lang="en-GB" sz="1050" u="none" strike="noStrike" cap="none">
                          <a:latin typeface="Calibri"/>
                          <a:ea typeface="Calibri"/>
                          <a:cs typeface="Calibri"/>
                          <a:sym typeface="Calibri"/>
                        </a:rPr>
                        <a:t>Introduction of AI policy</a:t>
                      </a:r>
                      <a:endParaRPr/>
                    </a:p>
                    <a:p>
                      <a:pPr marL="171450" marR="0" lvl="0" indent="-171450" algn="l" rtl="0">
                        <a:lnSpc>
                          <a:spcPct val="100000"/>
                        </a:lnSpc>
                        <a:spcBef>
                          <a:spcPts val="0"/>
                        </a:spcBef>
                        <a:spcAft>
                          <a:spcPts val="0"/>
                        </a:spcAft>
                        <a:buClr>
                          <a:schemeClr val="dk1"/>
                        </a:buClr>
                        <a:buSzPts val="1100"/>
                        <a:buFont typeface="Calibri"/>
                        <a:buChar char="•"/>
                      </a:pPr>
                      <a:r>
                        <a:rPr lang="en-GB" sz="1050" u="none" strike="noStrike" cap="none">
                          <a:latin typeface="Calibri"/>
                          <a:ea typeface="Calibri"/>
                          <a:cs typeface="Calibri"/>
                          <a:sym typeface="Calibri"/>
                        </a:rPr>
                        <a:t>Development of AI agents</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GB" sz="1050" u="none" strike="noStrike" cap="none">
                          <a:latin typeface="Calibri"/>
                          <a:ea typeface="Calibri"/>
                          <a:cs typeface="Calibri"/>
                          <a:sym typeface="Calibri"/>
                        </a:rPr>
                        <a:t>ST/MG/MG</a:t>
                      </a:r>
                      <a:endParaRPr/>
                    </a:p>
                    <a:p>
                      <a:pPr marL="0" marR="0" lvl="0" indent="0" algn="l" rtl="0">
                        <a:lnSpc>
                          <a:spcPct val="100000"/>
                        </a:lnSpc>
                        <a:spcBef>
                          <a:spcPts val="0"/>
                        </a:spcBef>
                        <a:spcAft>
                          <a:spcPts val="0"/>
                        </a:spcAft>
                        <a:buClr>
                          <a:srgbClr val="000000"/>
                        </a:buClr>
                        <a:buSzPts val="1050"/>
                        <a:buFont typeface="Arial"/>
                        <a:buNone/>
                      </a:pPr>
                      <a:endParaRPr sz="105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r>
                        <a:rPr lang="en-GB" sz="1050" u="none" strike="noStrike" cap="none">
                          <a:latin typeface="Calibri"/>
                          <a:ea typeface="Calibri"/>
                          <a:cs typeface="Calibri"/>
                          <a:sym typeface="Calibri"/>
                        </a:rPr>
                        <a:t>MG</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GB" sz="1050" u="none" strike="noStrike" cap="none">
                          <a:latin typeface="Calibri"/>
                          <a:ea typeface="Calibri"/>
                          <a:cs typeface="Calibri"/>
                          <a:sym typeface="Calibri"/>
                        </a:rPr>
                        <a:t>Autumn 25</a:t>
                      </a:r>
                      <a:endParaRPr/>
                    </a:p>
                    <a:p>
                      <a:pPr marL="0" marR="0" lvl="0" indent="0" algn="l" rtl="0">
                        <a:lnSpc>
                          <a:spcPct val="100000"/>
                        </a:lnSpc>
                        <a:spcBef>
                          <a:spcPts val="0"/>
                        </a:spcBef>
                        <a:spcAft>
                          <a:spcPts val="0"/>
                        </a:spcAft>
                        <a:buClr>
                          <a:srgbClr val="000000"/>
                        </a:buClr>
                        <a:buSzPts val="1050"/>
                        <a:buFont typeface="Arial"/>
                        <a:buNone/>
                      </a:pPr>
                      <a:endParaRPr sz="105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r>
                        <a:rPr lang="en-GB" sz="1050" u="none" strike="noStrike" cap="none">
                          <a:latin typeface="Calibri"/>
                          <a:ea typeface="Calibri"/>
                          <a:cs typeface="Calibri"/>
                          <a:sym typeface="Calibri"/>
                        </a:rPr>
                        <a:t>Autumn 25</a:t>
                      </a: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endParaRPr sz="1050" u="none" strike="noStrike" cap="none">
                        <a:latin typeface="Calibri"/>
                        <a:ea typeface="Calibri"/>
                        <a:cs typeface="Calibri"/>
                        <a:sym typeface="Calibri"/>
                      </a:endParaRPr>
                    </a:p>
                  </a:txBody>
                  <a:tcPr marL="91450" marR="91450" marT="45725" marB="45725"/>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GB" sz="1050" u="none" strike="noStrike" cap="none">
                          <a:latin typeface="Calibri"/>
                          <a:ea typeface="Calibri"/>
                          <a:cs typeface="Calibri"/>
                          <a:sym typeface="Calibri"/>
                        </a:rPr>
                        <a:t>Improved knowledge of how AI can support us as a school.</a:t>
                      </a:r>
                      <a:endParaRPr/>
                    </a:p>
                    <a:p>
                      <a:pPr marL="457200" marR="0" lvl="0" indent="-298450" algn="l" rtl="0">
                        <a:lnSpc>
                          <a:spcPct val="100000"/>
                        </a:lnSpc>
                        <a:spcBef>
                          <a:spcPts val="0"/>
                        </a:spcBef>
                        <a:spcAft>
                          <a:spcPts val="0"/>
                        </a:spcAft>
                        <a:buClr>
                          <a:srgbClr val="000000"/>
                        </a:buClr>
                        <a:buSzPts val="1100"/>
                        <a:buFont typeface="Calibri"/>
                        <a:buChar char="●"/>
                      </a:pPr>
                      <a:r>
                        <a:rPr lang="en-GB" sz="1050" u="none" strike="noStrike" cap="none">
                          <a:latin typeface="Calibri"/>
                          <a:ea typeface="Calibri"/>
                          <a:cs typeface="Calibri"/>
                          <a:sym typeface="Calibri"/>
                        </a:rPr>
                        <a:t>Development of professional AI network to support schools.</a:t>
                      </a:r>
                      <a:endParaRPr/>
                    </a:p>
                    <a:p>
                      <a:pPr marL="457200" marR="0" lvl="0" indent="-298450" algn="l" rtl="0">
                        <a:lnSpc>
                          <a:spcPct val="100000"/>
                        </a:lnSpc>
                        <a:spcBef>
                          <a:spcPts val="0"/>
                        </a:spcBef>
                        <a:spcAft>
                          <a:spcPts val="0"/>
                        </a:spcAft>
                        <a:buClr>
                          <a:srgbClr val="000000"/>
                        </a:buClr>
                        <a:buSzPts val="1100"/>
                        <a:buFont typeface="Calibri"/>
                        <a:buChar char="●"/>
                      </a:pPr>
                      <a:r>
                        <a:rPr lang="en-GB" sz="1050" u="none" strike="noStrike" cap="none">
                          <a:latin typeface="Calibri"/>
                          <a:ea typeface="Calibri"/>
                          <a:cs typeface="Calibri"/>
                          <a:sym typeface="Calibri"/>
                        </a:rPr>
                        <a:t>Staff tools , reducing working time and creating greater consistency across the school.</a:t>
                      </a:r>
                      <a:endParaRPr sz="105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1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22">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sp>
        <p:nvSpPr>
          <p:cNvPr id="212" name="Google Shape;212;p122"/>
          <p:cNvSpPr txBox="1"/>
          <p:nvPr/>
        </p:nvSpPr>
        <p:spPr>
          <a:xfrm>
            <a:off x="1971923" y="363099"/>
            <a:ext cx="8014915" cy="5618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SzPts val="3600"/>
              <a:buFont typeface="Lucida Sans"/>
              <a:buNone/>
            </a:pPr>
            <a:r>
              <a:rPr lang="en-GB" sz="3600" b="0" i="0" u="sng" strike="noStrike" cap="none">
                <a:solidFill>
                  <a:schemeClr val="accent1"/>
                </a:solidFill>
                <a:latin typeface="Corbel"/>
                <a:ea typeface="Corbel"/>
                <a:cs typeface="Corbel"/>
                <a:sym typeface="Corbel"/>
              </a:rPr>
              <a:t>Staff Professional Learning Days- 25/26</a:t>
            </a:r>
            <a:endParaRPr sz="1400" b="0" i="0" u="none" strike="noStrike" cap="none">
              <a:solidFill>
                <a:srgbClr val="000000"/>
              </a:solidFill>
              <a:latin typeface="Arial"/>
              <a:ea typeface="Arial"/>
              <a:cs typeface="Arial"/>
              <a:sym typeface="Arial"/>
            </a:endParaRPr>
          </a:p>
        </p:txBody>
      </p:sp>
      <p:graphicFrame>
        <p:nvGraphicFramePr>
          <p:cNvPr id="213" name="Google Shape;213;p122"/>
          <p:cNvGraphicFramePr/>
          <p:nvPr/>
        </p:nvGraphicFramePr>
        <p:xfrm>
          <a:off x="2536466" y="1415332"/>
          <a:ext cx="3000000" cy="3000000"/>
        </p:xfrm>
        <a:graphic>
          <a:graphicData uri="http://schemas.openxmlformats.org/drawingml/2006/table">
            <a:tbl>
              <a:tblPr firstRow="1" bandRow="1">
                <a:noFill/>
                <a:tableStyleId>{6F743199-9CBD-46CA-87C8-DF45866A8C15}</a:tableStyleId>
              </a:tblPr>
              <a:tblGrid>
                <a:gridCol w="3355550">
                  <a:extLst>
                    <a:ext uri="{9D8B030D-6E8A-4147-A177-3AD203B41FA5}">
                      <a16:colId xmlns:a16="http://schemas.microsoft.com/office/drawing/2014/main" val="20000"/>
                    </a:ext>
                  </a:extLst>
                </a:gridCol>
                <a:gridCol w="3267900">
                  <a:extLst>
                    <a:ext uri="{9D8B030D-6E8A-4147-A177-3AD203B41FA5}">
                      <a16:colId xmlns:a16="http://schemas.microsoft.com/office/drawing/2014/main" val="20001"/>
                    </a:ext>
                  </a:extLst>
                </a:gridCol>
              </a:tblGrid>
              <a:tr h="534750">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Inset Days</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Twilight Sessions</a:t>
                      </a:r>
                      <a:endParaRPr sz="1800" u="none" strike="noStrike" cap="none"/>
                    </a:p>
                  </a:txBody>
                  <a:tcPr marL="91450" marR="91450" marT="45725" marB="45725"/>
                </a:tc>
                <a:extLst>
                  <a:ext uri="{0D108BD9-81ED-4DB2-BD59-A6C34878D82A}">
                    <a16:rowId xmlns:a16="http://schemas.microsoft.com/office/drawing/2014/main" val="10000"/>
                  </a:ext>
                </a:extLst>
              </a:tr>
              <a:tr h="561825">
                <a:tc>
                  <a:txBody>
                    <a:bodyPr/>
                    <a:lstStyle/>
                    <a:p>
                      <a:pPr marL="171450" marR="0" lvl="0" indent="-171450" algn="l" rtl="0">
                        <a:lnSpc>
                          <a:spcPct val="100000"/>
                        </a:lnSpc>
                        <a:spcBef>
                          <a:spcPts val="0"/>
                        </a:spcBef>
                        <a:spcAft>
                          <a:spcPts val="0"/>
                        </a:spcAft>
                        <a:buClr>
                          <a:schemeClr val="dk1"/>
                        </a:buClr>
                        <a:buSzPts val="1100"/>
                        <a:buFont typeface="Arial"/>
                        <a:buChar char="•"/>
                      </a:pPr>
                      <a:r>
                        <a:rPr lang="en-GB" sz="1100" u="none" strike="noStrike" cap="none">
                          <a:latin typeface="Calibri"/>
                          <a:ea typeface="Calibri"/>
                          <a:cs typeface="Calibri"/>
                          <a:sym typeface="Calibri"/>
                        </a:rPr>
                        <a:t>Monday 1st September</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100"/>
                        <a:buFont typeface="Arial"/>
                        <a:buChar char="•"/>
                      </a:pPr>
                      <a:r>
                        <a:rPr lang="en-GB" sz="1100" u="none" strike="noStrike" cap="none">
                          <a:latin typeface="Calibri"/>
                          <a:ea typeface="Calibri"/>
                          <a:cs typeface="Calibri"/>
                          <a:sym typeface="Calibri"/>
                        </a:rPr>
                        <a:t>Tuesday 2nd September</a:t>
                      </a:r>
                      <a:endParaRPr/>
                    </a:p>
                    <a:p>
                      <a:pPr marL="171450" marR="0" lvl="0" indent="-101600" algn="l" rtl="0">
                        <a:lnSpc>
                          <a:spcPct val="100000"/>
                        </a:lnSpc>
                        <a:spcBef>
                          <a:spcPts val="0"/>
                        </a:spcBef>
                        <a:spcAft>
                          <a:spcPts val="0"/>
                        </a:spcAft>
                        <a:buClr>
                          <a:schemeClr val="dk1"/>
                        </a:buClr>
                        <a:buSzPts val="1100"/>
                        <a:buFont typeface="Arial"/>
                        <a:buNone/>
                      </a:pPr>
                      <a:endParaRPr sz="1100" u="none" strike="noStrike" cap="none">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100"/>
                        <a:buFont typeface="Arial"/>
                        <a:buChar char="•"/>
                      </a:pPr>
                      <a:r>
                        <a:rPr lang="en-GB" sz="1100" u="none" strike="noStrike" cap="none">
                          <a:latin typeface="Calibri"/>
                          <a:ea typeface="Calibri"/>
                          <a:cs typeface="Calibri"/>
                          <a:sym typeface="Calibri"/>
                        </a:rPr>
                        <a:t>Friday 14th November </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100"/>
                        <a:buFont typeface="Arial"/>
                        <a:buChar char="•"/>
                      </a:pPr>
                      <a:r>
                        <a:rPr lang="en-GB" sz="1100" u="none" strike="noStrike" cap="none">
                          <a:latin typeface="Calibri"/>
                          <a:ea typeface="Calibri"/>
                          <a:cs typeface="Calibri"/>
                          <a:sym typeface="Calibri"/>
                        </a:rPr>
                        <a:t>Friday 19th December</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100"/>
                        <a:buFont typeface="Arial"/>
                        <a:buChar char="•"/>
                      </a:pPr>
                      <a:r>
                        <a:rPr lang="en-GB" sz="1100" u="none" strike="noStrike" cap="none">
                          <a:latin typeface="Calibri"/>
                          <a:ea typeface="Calibri"/>
                          <a:cs typeface="Calibri"/>
                          <a:sym typeface="Calibri"/>
                        </a:rPr>
                        <a:t>Friday 17</a:t>
                      </a:r>
                      <a:r>
                        <a:rPr lang="en-GB" sz="1100" u="none" strike="noStrike" cap="none" baseline="30000">
                          <a:latin typeface="Calibri"/>
                          <a:ea typeface="Calibri"/>
                          <a:cs typeface="Calibri"/>
                          <a:sym typeface="Calibri"/>
                        </a:rPr>
                        <a:t>th</a:t>
                      </a:r>
                      <a:r>
                        <a:rPr lang="en-GB" sz="1100" u="none" strike="noStrike" cap="none">
                          <a:latin typeface="Calibri"/>
                          <a:ea typeface="Calibri"/>
                          <a:cs typeface="Calibri"/>
                          <a:sym typeface="Calibri"/>
                        </a:rPr>
                        <a:t> July</a:t>
                      </a:r>
                      <a:endParaRPr sz="1400" u="none" strike="noStrike" cap="none"/>
                    </a:p>
                    <a:p>
                      <a:pPr marL="171450" marR="0" lvl="0" indent="-101600" algn="l" rtl="0">
                        <a:lnSpc>
                          <a:spcPct val="100000"/>
                        </a:lnSpc>
                        <a:spcBef>
                          <a:spcPts val="0"/>
                        </a:spcBef>
                        <a:spcAft>
                          <a:spcPts val="0"/>
                        </a:spcAft>
                        <a:buClr>
                          <a:schemeClr val="dk1"/>
                        </a:buClr>
                        <a:buSzPts val="1100"/>
                        <a:buFont typeface="Arial"/>
                        <a:buNone/>
                      </a:pPr>
                      <a:endParaRPr sz="1100" u="none" strike="noStrike" cap="none">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100"/>
                        <a:buFont typeface="Arial"/>
                        <a:buChar char="•"/>
                      </a:pPr>
                      <a:r>
                        <a:rPr lang="en-GB" sz="1100" u="none" strike="noStrike" cap="none">
                          <a:solidFill>
                            <a:srgbClr val="FF0000"/>
                          </a:solidFill>
                          <a:latin typeface="Calibri"/>
                          <a:ea typeface="Calibri"/>
                          <a:cs typeface="Calibri"/>
                          <a:sym typeface="Calibri"/>
                        </a:rPr>
                        <a:t>For a more detailed over view of each day see daily timetables</a:t>
                      </a:r>
                      <a:endParaRPr sz="1400" u="none" strike="noStrike" cap="none">
                        <a:solidFill>
                          <a:srgbClr val="FF0000"/>
                        </a:solidFill>
                      </a:endParaRPr>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1100"/>
                        <a:buFont typeface="Arial"/>
                        <a:buChar char="•"/>
                      </a:pPr>
                      <a:r>
                        <a:rPr lang="en-GB" sz="1100" u="none" strike="noStrike" cap="none">
                          <a:latin typeface="Calibri"/>
                          <a:ea typeface="Calibri"/>
                          <a:cs typeface="Calibri"/>
                          <a:sym typeface="Calibri"/>
                        </a:rPr>
                        <a:t>6hrs for Mon 20th July</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9"/>
          <p:cNvSpPr txBox="1">
            <a:spLocks noGrp="1"/>
          </p:cNvSpPr>
          <p:nvPr>
            <p:ph type="title"/>
          </p:nvPr>
        </p:nvSpPr>
        <p:spPr>
          <a:xfrm>
            <a:off x="-407189" y="443908"/>
            <a:ext cx="7948814" cy="85199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EAD594"/>
              </a:buClr>
              <a:buSzPts val="2400"/>
              <a:buFont typeface="Lucida Sans"/>
              <a:buNone/>
            </a:pPr>
            <a:r>
              <a:rPr lang="en-GB" sz="2400"/>
              <a:t>RESOURCE ALLOCATION / GRANTS 2025-26</a:t>
            </a:r>
            <a:endParaRPr sz="2400"/>
          </a:p>
        </p:txBody>
      </p:sp>
      <p:pic>
        <p:nvPicPr>
          <p:cNvPr id="219" name="Google Shape;219;p99">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graphicFrame>
        <p:nvGraphicFramePr>
          <p:cNvPr id="220" name="Google Shape;220;p99"/>
          <p:cNvGraphicFramePr/>
          <p:nvPr/>
        </p:nvGraphicFramePr>
        <p:xfrm>
          <a:off x="7137514" y="550440"/>
          <a:ext cx="3000000" cy="3000000"/>
        </p:xfrm>
        <a:graphic>
          <a:graphicData uri="http://schemas.openxmlformats.org/drawingml/2006/table">
            <a:tbl>
              <a:tblPr>
                <a:noFill/>
                <a:tableStyleId>{B8B1EF4F-BE1C-401F-862C-59B6CF76E3CC}</a:tableStyleId>
              </a:tblPr>
              <a:tblGrid>
                <a:gridCol w="3483425">
                  <a:extLst>
                    <a:ext uri="{9D8B030D-6E8A-4147-A177-3AD203B41FA5}">
                      <a16:colId xmlns:a16="http://schemas.microsoft.com/office/drawing/2014/main" val="20000"/>
                    </a:ext>
                  </a:extLst>
                </a:gridCol>
                <a:gridCol w="1310650">
                  <a:extLst>
                    <a:ext uri="{9D8B030D-6E8A-4147-A177-3AD203B41FA5}">
                      <a16:colId xmlns:a16="http://schemas.microsoft.com/office/drawing/2014/main" val="20001"/>
                    </a:ext>
                  </a:extLst>
                </a:gridCol>
              </a:tblGrid>
              <a:tr h="235575">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sng" strike="noStrike" cap="none">
                          <a:solidFill>
                            <a:schemeClr val="dk1"/>
                          </a:solidFill>
                          <a:latin typeface="Arial"/>
                          <a:ea typeface="Arial"/>
                          <a:cs typeface="Arial"/>
                          <a:sym typeface="Arial"/>
                        </a:rPr>
                        <a:t>Source </a:t>
                      </a:r>
                      <a:endParaRPr sz="1000" b="1" u="sng" strike="noStrike" cap="none">
                        <a:solidFill>
                          <a:schemeClr val="dk1"/>
                        </a:solidFill>
                        <a:latin typeface="Times New Roman"/>
                        <a:ea typeface="Times New Roman"/>
                        <a:cs typeface="Times New Roman"/>
                        <a:sym typeface="Times New Roman"/>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sng" strike="noStrike" cap="none">
                          <a:solidFill>
                            <a:schemeClr val="dk1"/>
                          </a:solidFill>
                          <a:latin typeface="Arial"/>
                          <a:ea typeface="Arial"/>
                          <a:cs typeface="Arial"/>
                          <a:sym typeface="Arial"/>
                        </a:rPr>
                        <a:t> Amount</a:t>
                      </a:r>
                      <a:endParaRPr sz="1000" b="1" u="sng" strike="noStrike" cap="none">
                        <a:solidFill>
                          <a:schemeClr val="dk1"/>
                        </a:solidFill>
                        <a:latin typeface="Times New Roman"/>
                        <a:ea typeface="Times New Roman"/>
                        <a:cs typeface="Times New Roman"/>
                        <a:sym typeface="Times New Roman"/>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235575">
                <a:tc>
                  <a:txBody>
                    <a:bodyPr/>
                    <a:lstStyle/>
                    <a:p>
                      <a:pPr marL="0" marR="0" lvl="0" indent="0" algn="l" rtl="0">
                        <a:lnSpc>
                          <a:spcPct val="100000"/>
                        </a:lnSpc>
                        <a:spcBef>
                          <a:spcPts val="0"/>
                        </a:spcBef>
                        <a:spcAft>
                          <a:spcPts val="0"/>
                        </a:spcAft>
                        <a:buClr>
                          <a:schemeClr val="lt1"/>
                        </a:buClr>
                        <a:buSzPts val="1000"/>
                        <a:buFont typeface="Calibri"/>
                        <a:buNone/>
                      </a:pPr>
                      <a:r>
                        <a:rPr lang="en-GB" sz="1000" u="none" strike="noStrike" cap="none">
                          <a:solidFill>
                            <a:schemeClr val="dk1"/>
                          </a:solidFill>
                          <a:latin typeface="Calibri"/>
                          <a:ea typeface="Calibri"/>
                          <a:cs typeface="Calibri"/>
                          <a:sym typeface="Calibri"/>
                        </a:rPr>
                        <a:t>School Standards</a:t>
                      </a: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solidFill>
                            <a:schemeClr val="dk1"/>
                          </a:solidFill>
                          <a:latin typeface="Calibri"/>
                          <a:ea typeface="Calibri"/>
                          <a:cs typeface="Calibri"/>
                          <a:sym typeface="Calibri"/>
                        </a:rPr>
                        <a:t>£79,800</a:t>
                      </a: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2355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solidFill>
                            <a:schemeClr val="dk1"/>
                          </a:solidFill>
                          <a:latin typeface="Calibri"/>
                          <a:ea typeface="Calibri"/>
                          <a:cs typeface="Calibri"/>
                          <a:sym typeface="Calibri"/>
                        </a:rPr>
                        <a:t>Reform</a:t>
                      </a: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solidFill>
                            <a:schemeClr val="dk1"/>
                          </a:solidFill>
                          <a:latin typeface="Calibri"/>
                          <a:ea typeface="Calibri"/>
                          <a:cs typeface="Calibri"/>
                          <a:sym typeface="Calibri"/>
                        </a:rPr>
                        <a:t>£38,950</a:t>
                      </a: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2355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solidFill>
                            <a:schemeClr val="dk1"/>
                          </a:solidFill>
                          <a:latin typeface="Calibri"/>
                          <a:ea typeface="Calibri"/>
                          <a:cs typeface="Calibri"/>
                          <a:sym typeface="Calibri"/>
                        </a:rPr>
                        <a:t>Equity </a:t>
                      </a: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solidFill>
                            <a:schemeClr val="dk1"/>
                          </a:solidFill>
                          <a:latin typeface="Calibri"/>
                          <a:ea typeface="Calibri"/>
                          <a:cs typeface="Calibri"/>
                          <a:sym typeface="Calibri"/>
                        </a:rPr>
                        <a:t>£77,050</a:t>
                      </a: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2355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solidFill>
                            <a:schemeClr val="dk1"/>
                          </a:solidFill>
                          <a:latin typeface="Calibri"/>
                          <a:ea typeface="Calibri"/>
                          <a:cs typeface="Calibri"/>
                          <a:sym typeface="Calibri"/>
                        </a:rPr>
                        <a:t>PDG CLA</a:t>
                      </a: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400" u="none" strike="noStrike" cap="none">
                        <a:solidFill>
                          <a:schemeClr val="dk1"/>
                        </a:solidFill>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4"/>
                  </a:ext>
                </a:extLst>
              </a:tr>
              <a:tr h="2489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solidFill>
                            <a:schemeClr val="dk1"/>
                          </a:solidFill>
                          <a:latin typeface="Calibri"/>
                          <a:ea typeface="Calibri"/>
                          <a:cs typeface="Calibri"/>
                          <a:sym typeface="Calibri"/>
                        </a:rPr>
                        <a:t>Welsh Government</a:t>
                      </a: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5"/>
                  </a:ext>
                </a:extLst>
              </a:tr>
              <a:tr h="2489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solidFill>
                            <a:schemeClr val="dk1"/>
                          </a:solidFill>
                          <a:latin typeface="Calibri"/>
                          <a:ea typeface="Calibri"/>
                          <a:cs typeface="Calibri"/>
                          <a:sym typeface="Calibri"/>
                        </a:rPr>
                        <a:t>Total</a:t>
                      </a: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solidFill>
                            <a:schemeClr val="dk1"/>
                          </a:solidFill>
                          <a:latin typeface="Calibri"/>
                          <a:ea typeface="Calibri"/>
                          <a:cs typeface="Calibri"/>
                          <a:sym typeface="Calibri"/>
                        </a:rPr>
                        <a:t>£</a:t>
                      </a: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221" name="Google Shape;221;p99"/>
          <p:cNvGraphicFramePr/>
          <p:nvPr/>
        </p:nvGraphicFramePr>
        <p:xfrm>
          <a:off x="326817" y="2824174"/>
          <a:ext cx="3000000" cy="3000000"/>
        </p:xfrm>
        <a:graphic>
          <a:graphicData uri="http://schemas.openxmlformats.org/drawingml/2006/table">
            <a:tbl>
              <a:tblPr>
                <a:noFill/>
                <a:tableStyleId>{B8B1EF4F-BE1C-401F-862C-59B6CF76E3CC}</a:tableStyleId>
              </a:tblPr>
              <a:tblGrid>
                <a:gridCol w="1637875">
                  <a:extLst>
                    <a:ext uri="{9D8B030D-6E8A-4147-A177-3AD203B41FA5}">
                      <a16:colId xmlns:a16="http://schemas.microsoft.com/office/drawing/2014/main" val="20000"/>
                    </a:ext>
                  </a:extLst>
                </a:gridCol>
                <a:gridCol w="1155675">
                  <a:extLst>
                    <a:ext uri="{9D8B030D-6E8A-4147-A177-3AD203B41FA5}">
                      <a16:colId xmlns:a16="http://schemas.microsoft.com/office/drawing/2014/main" val="20001"/>
                    </a:ext>
                  </a:extLst>
                </a:gridCol>
                <a:gridCol w="2343850">
                  <a:extLst>
                    <a:ext uri="{9D8B030D-6E8A-4147-A177-3AD203B41FA5}">
                      <a16:colId xmlns:a16="http://schemas.microsoft.com/office/drawing/2014/main" val="20002"/>
                    </a:ext>
                  </a:extLst>
                </a:gridCol>
                <a:gridCol w="4834200">
                  <a:extLst>
                    <a:ext uri="{9D8B030D-6E8A-4147-A177-3AD203B41FA5}">
                      <a16:colId xmlns:a16="http://schemas.microsoft.com/office/drawing/2014/main" val="20003"/>
                    </a:ext>
                  </a:extLst>
                </a:gridCol>
                <a:gridCol w="1633175">
                  <a:extLst>
                    <a:ext uri="{9D8B030D-6E8A-4147-A177-3AD203B41FA5}">
                      <a16:colId xmlns:a16="http://schemas.microsoft.com/office/drawing/2014/main" val="20004"/>
                    </a:ext>
                  </a:extLst>
                </a:gridCol>
              </a:tblGrid>
              <a:tr h="404900">
                <a:tc>
                  <a:txBody>
                    <a:bodyPr/>
                    <a:lstStyle/>
                    <a:p>
                      <a:pPr marL="0" marR="0" lvl="0" indent="0" algn="ctr" rtl="0">
                        <a:lnSpc>
                          <a:spcPct val="100000"/>
                        </a:lnSpc>
                        <a:spcBef>
                          <a:spcPts val="0"/>
                        </a:spcBef>
                        <a:spcAft>
                          <a:spcPts val="0"/>
                        </a:spcAft>
                        <a:buClr>
                          <a:srgbClr val="000000"/>
                        </a:buClr>
                        <a:buSzPts val="900"/>
                        <a:buFont typeface="Arial"/>
                        <a:buNone/>
                      </a:pPr>
                      <a:r>
                        <a:rPr lang="en-GB" sz="900" b="1" u="sng" strike="noStrike" cap="none">
                          <a:solidFill>
                            <a:schemeClr val="dk1"/>
                          </a:solidFill>
                          <a:latin typeface="Calibri"/>
                          <a:ea typeface="Calibri"/>
                          <a:cs typeface="Calibri"/>
                          <a:sym typeface="Calibri"/>
                        </a:rPr>
                        <a:t>Funding sources</a:t>
                      </a:r>
                      <a:endParaRPr sz="900" u="none" strike="noStrike" cap="none">
                        <a:solidFill>
                          <a:schemeClr val="dk1"/>
                        </a:solidFill>
                        <a:latin typeface="Calibri"/>
                        <a:ea typeface="Calibri"/>
                        <a:cs typeface="Calibri"/>
                        <a:sym typeface="Calibri"/>
                      </a:endParaRPr>
                    </a:p>
                  </a:txBody>
                  <a:tcPr marL="59675" marR="596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b="1" u="sng" strike="noStrike" cap="none">
                          <a:solidFill>
                            <a:schemeClr val="dk1"/>
                          </a:solidFill>
                          <a:latin typeface="Calibri"/>
                          <a:ea typeface="Calibri"/>
                          <a:cs typeface="Calibri"/>
                          <a:sym typeface="Calibri"/>
                        </a:rPr>
                        <a:t>Amount / Spend</a:t>
                      </a:r>
                      <a:endParaRPr sz="900" u="none" strike="noStrike" cap="none">
                        <a:solidFill>
                          <a:schemeClr val="dk1"/>
                        </a:solidFill>
                        <a:latin typeface="Calibri"/>
                        <a:ea typeface="Calibri"/>
                        <a:cs typeface="Calibri"/>
                        <a:sym typeface="Calibri"/>
                      </a:endParaRPr>
                    </a:p>
                  </a:txBody>
                  <a:tcPr marL="59675" marR="596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b="1" u="sng" strike="noStrike" cap="none">
                          <a:solidFill>
                            <a:schemeClr val="dk1"/>
                          </a:solidFill>
                          <a:latin typeface="Calibri"/>
                          <a:ea typeface="Calibri"/>
                          <a:cs typeface="Calibri"/>
                          <a:sym typeface="Calibri"/>
                        </a:rPr>
                        <a:t>Activity</a:t>
                      </a:r>
                      <a:endParaRPr sz="900" u="none" strike="noStrike" cap="none">
                        <a:solidFill>
                          <a:schemeClr val="dk1"/>
                        </a:solidFill>
                        <a:latin typeface="Calibri"/>
                        <a:ea typeface="Calibri"/>
                        <a:cs typeface="Calibri"/>
                        <a:sym typeface="Calibri"/>
                      </a:endParaRPr>
                    </a:p>
                  </a:txBody>
                  <a:tcPr marL="59675" marR="596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b="1" u="sng" strike="noStrike" cap="none">
                          <a:solidFill>
                            <a:schemeClr val="dk1"/>
                          </a:solidFill>
                          <a:latin typeface="Calibri"/>
                          <a:ea typeface="Calibri"/>
                          <a:cs typeface="Calibri"/>
                          <a:sym typeface="Calibri"/>
                        </a:rPr>
                        <a:t>Success criteria</a:t>
                      </a:r>
                      <a:endParaRPr sz="900" u="none" strike="noStrike" cap="none">
                        <a:solidFill>
                          <a:schemeClr val="dk1"/>
                        </a:solidFill>
                        <a:latin typeface="Calibri"/>
                        <a:ea typeface="Calibri"/>
                        <a:cs typeface="Calibri"/>
                        <a:sym typeface="Calibri"/>
                      </a:endParaRPr>
                    </a:p>
                  </a:txBody>
                  <a:tcPr marL="59675" marR="596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900" b="1" u="sng" strike="noStrike" cap="none">
                          <a:solidFill>
                            <a:schemeClr val="dk1"/>
                          </a:solidFill>
                          <a:latin typeface="Calibri"/>
                          <a:ea typeface="Calibri"/>
                          <a:cs typeface="Calibri"/>
                          <a:sym typeface="Calibri"/>
                        </a:rPr>
                        <a:t>Impact / </a:t>
                      </a:r>
                      <a:endParaRPr sz="90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GB" sz="900" b="1" u="sng" strike="noStrike" cap="none">
                          <a:solidFill>
                            <a:schemeClr val="dk1"/>
                          </a:solidFill>
                          <a:latin typeface="Calibri"/>
                          <a:ea typeface="Calibri"/>
                          <a:cs typeface="Calibri"/>
                          <a:sym typeface="Calibri"/>
                        </a:rPr>
                        <a:t>Value for money [R, A, G]</a:t>
                      </a:r>
                      <a:endParaRPr sz="900" u="none" strike="noStrike" cap="none">
                        <a:solidFill>
                          <a:schemeClr val="dk1"/>
                        </a:solidFill>
                        <a:latin typeface="Calibri"/>
                        <a:ea typeface="Calibri"/>
                        <a:cs typeface="Calibri"/>
                        <a:sym typeface="Calibri"/>
                      </a:endParaRPr>
                    </a:p>
                  </a:txBody>
                  <a:tcPr marL="59675" marR="596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0"/>
                  </a:ext>
                </a:extLst>
              </a:tr>
              <a:tr h="305350">
                <a:tc>
                  <a:txBody>
                    <a:bodyPr/>
                    <a:lstStyle/>
                    <a:p>
                      <a:pPr marL="0" marR="0" lvl="0" indent="0" algn="l" rtl="0">
                        <a:lnSpc>
                          <a:spcPct val="100000"/>
                        </a:lnSpc>
                        <a:spcBef>
                          <a:spcPts val="0"/>
                        </a:spcBef>
                        <a:spcAft>
                          <a:spcPts val="0"/>
                        </a:spcAft>
                        <a:buClr>
                          <a:srgbClr val="000000"/>
                        </a:buClr>
                        <a:buSzPts val="900"/>
                        <a:buFont typeface="Arial"/>
                        <a:buNone/>
                      </a:pPr>
                      <a:r>
                        <a:rPr lang="en-GB" sz="1000" u="none" strike="noStrike" cap="none">
                          <a:solidFill>
                            <a:schemeClr val="dk1"/>
                          </a:solidFill>
                          <a:latin typeface="Calibri"/>
                          <a:ea typeface="Calibri"/>
                          <a:cs typeface="Calibri"/>
                          <a:sym typeface="Calibri"/>
                        </a:rPr>
                        <a:t>School Standards</a:t>
                      </a:r>
                      <a:endParaRPr sz="1000" u="none" strike="noStrike" cap="none">
                        <a:solidFill>
                          <a:schemeClr val="dk1"/>
                        </a:solidFill>
                        <a:latin typeface="Calibri"/>
                        <a:ea typeface="Calibri"/>
                        <a:cs typeface="Calibri"/>
                        <a:sym typeface="Calibri"/>
                      </a:endParaRPr>
                    </a:p>
                  </a:txBody>
                  <a:tcPr marL="59675" marR="596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900"/>
                        <a:buFont typeface="Book Antiqua"/>
                        <a:buNone/>
                      </a:pPr>
                      <a:r>
                        <a:rPr lang="en-GB" sz="1000" u="none" strike="noStrike" cap="none">
                          <a:solidFill>
                            <a:schemeClr val="dk1"/>
                          </a:solidFill>
                          <a:latin typeface="Calibri"/>
                          <a:ea typeface="Calibri"/>
                          <a:cs typeface="Calibri"/>
                          <a:sym typeface="Calibri"/>
                        </a:rPr>
                        <a:t>£79,800</a:t>
                      </a:r>
                      <a:endParaRPr sz="1000" u="none" strike="noStrike" cap="none">
                        <a:solidFill>
                          <a:schemeClr val="dk1"/>
                        </a:solidFill>
                        <a:latin typeface="Calibri"/>
                        <a:ea typeface="Calibri"/>
                        <a:cs typeface="Calibri"/>
                        <a:sym typeface="Calibri"/>
                      </a:endParaRPr>
                    </a:p>
                  </a:txBody>
                  <a:tcPr marL="59675" marR="596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171450" marR="0" lvl="0" indent="-114300" algn="l" rtl="0">
                        <a:lnSpc>
                          <a:spcPct val="100000"/>
                        </a:lnSpc>
                        <a:spcBef>
                          <a:spcPts val="0"/>
                        </a:spcBef>
                        <a:spcAft>
                          <a:spcPts val="0"/>
                        </a:spcAft>
                        <a:buClr>
                          <a:schemeClr val="lt1"/>
                        </a:buClr>
                        <a:buSzPts val="900"/>
                        <a:buFont typeface="Arial"/>
                        <a:buNone/>
                      </a:pPr>
                      <a:endParaRPr sz="1000" u="none" strike="noStrike" cap="none">
                        <a:solidFill>
                          <a:schemeClr val="dk1"/>
                        </a:solidFill>
                        <a:latin typeface="Calibri"/>
                        <a:ea typeface="Calibri"/>
                        <a:cs typeface="Calibri"/>
                        <a:sym typeface="Calibri"/>
                      </a:endParaRPr>
                    </a:p>
                  </a:txBody>
                  <a:tcPr marL="59675" marR="596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171450" marR="0" lvl="0" indent="-114300" algn="l" rtl="0">
                        <a:lnSpc>
                          <a:spcPct val="100000"/>
                        </a:lnSpc>
                        <a:spcBef>
                          <a:spcPts val="0"/>
                        </a:spcBef>
                        <a:spcAft>
                          <a:spcPts val="0"/>
                        </a:spcAft>
                        <a:buClr>
                          <a:schemeClr val="lt1"/>
                        </a:buClr>
                        <a:buSzPts val="900"/>
                        <a:buFont typeface="Arial"/>
                        <a:buNone/>
                      </a:pPr>
                      <a:endParaRPr sz="1000" u="none" strike="noStrike" cap="none">
                        <a:solidFill>
                          <a:schemeClr val="dk1"/>
                        </a:solidFill>
                        <a:latin typeface="Calibri"/>
                        <a:ea typeface="Calibri"/>
                        <a:cs typeface="Calibri"/>
                        <a:sym typeface="Calibri"/>
                      </a:endParaRPr>
                    </a:p>
                  </a:txBody>
                  <a:tcPr marL="59675" marR="596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1000" u="none" strike="noStrike" cap="none">
                        <a:solidFill>
                          <a:schemeClr val="dk1"/>
                        </a:solidFill>
                        <a:latin typeface="Calibri"/>
                        <a:ea typeface="Calibri"/>
                        <a:cs typeface="Calibri"/>
                        <a:sym typeface="Calibri"/>
                      </a:endParaRPr>
                    </a:p>
                  </a:txBody>
                  <a:tcPr marL="59675" marR="596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288425">
                <a:tc>
                  <a:txBody>
                    <a:bodyPr/>
                    <a:lstStyle/>
                    <a:p>
                      <a:pPr marL="0" marR="0" lvl="0" indent="0" algn="l" rtl="0">
                        <a:lnSpc>
                          <a:spcPct val="100000"/>
                        </a:lnSpc>
                        <a:spcBef>
                          <a:spcPts val="0"/>
                        </a:spcBef>
                        <a:spcAft>
                          <a:spcPts val="0"/>
                        </a:spcAft>
                        <a:buClr>
                          <a:srgbClr val="000000"/>
                        </a:buClr>
                        <a:buSzPts val="900"/>
                        <a:buFont typeface="Arial"/>
                        <a:buNone/>
                      </a:pPr>
                      <a:r>
                        <a:rPr lang="en-GB" sz="1000" u="none" strike="noStrike" cap="none">
                          <a:solidFill>
                            <a:schemeClr val="dk1"/>
                          </a:solidFill>
                          <a:latin typeface="Calibri"/>
                          <a:ea typeface="Calibri"/>
                          <a:cs typeface="Calibri"/>
                          <a:sym typeface="Calibri"/>
                        </a:rPr>
                        <a:t>Reform</a:t>
                      </a: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1000" u="none" strike="noStrike" cap="none">
                          <a:solidFill>
                            <a:schemeClr val="dk1"/>
                          </a:solidFill>
                          <a:latin typeface="Calibri"/>
                          <a:ea typeface="Calibri"/>
                          <a:cs typeface="Calibri"/>
                          <a:sym typeface="Calibri"/>
                        </a:rPr>
                        <a:t>£38,950</a:t>
                      </a: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171450" marR="0" lvl="0" indent="-114300" algn="l" rtl="0">
                        <a:lnSpc>
                          <a:spcPct val="100000"/>
                        </a:lnSpc>
                        <a:spcBef>
                          <a:spcPts val="0"/>
                        </a:spcBef>
                        <a:spcAft>
                          <a:spcPts val="0"/>
                        </a:spcAft>
                        <a:buClr>
                          <a:schemeClr val="lt1"/>
                        </a:buClr>
                        <a:buSzPts val="900"/>
                        <a:buFont typeface="Arial"/>
                        <a:buNone/>
                      </a:pPr>
                      <a:endParaRPr sz="1000" u="none" strike="noStrike" cap="none">
                        <a:solidFill>
                          <a:schemeClr val="dk1"/>
                        </a:solidFill>
                        <a:latin typeface="Calibri"/>
                        <a:ea typeface="Calibri"/>
                        <a:cs typeface="Calibri"/>
                        <a:sym typeface="Calibri"/>
                      </a:endParaRPr>
                    </a:p>
                  </a:txBody>
                  <a:tcPr marL="59675" marR="596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171450" marR="0" lvl="0" indent="-114300" algn="l" rtl="0">
                        <a:lnSpc>
                          <a:spcPct val="100000"/>
                        </a:lnSpc>
                        <a:spcBef>
                          <a:spcPts val="0"/>
                        </a:spcBef>
                        <a:spcAft>
                          <a:spcPts val="0"/>
                        </a:spcAft>
                        <a:buClr>
                          <a:schemeClr val="lt1"/>
                        </a:buClr>
                        <a:buSzPts val="900"/>
                        <a:buFont typeface="Arial"/>
                        <a:buNone/>
                      </a:pPr>
                      <a:endParaRPr sz="1000" u="none" strike="noStrike" cap="none">
                        <a:solidFill>
                          <a:schemeClr val="dk1"/>
                        </a:solidFill>
                        <a:latin typeface="Calibri"/>
                        <a:ea typeface="Calibri"/>
                        <a:cs typeface="Calibri"/>
                        <a:sym typeface="Calibri"/>
                      </a:endParaRPr>
                    </a:p>
                  </a:txBody>
                  <a:tcPr marL="59675" marR="596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1000" u="none" strike="noStrike" cap="none">
                        <a:solidFill>
                          <a:schemeClr val="dk1"/>
                        </a:solidFill>
                        <a:latin typeface="Calibri"/>
                        <a:ea typeface="Calibri"/>
                        <a:cs typeface="Calibri"/>
                        <a:sym typeface="Calibri"/>
                      </a:endParaRPr>
                    </a:p>
                  </a:txBody>
                  <a:tcPr marL="59675" marR="596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288425">
                <a:tc>
                  <a:txBody>
                    <a:bodyPr/>
                    <a:lstStyle/>
                    <a:p>
                      <a:pPr marL="0" marR="0" lvl="0" indent="0" algn="l" rtl="0">
                        <a:lnSpc>
                          <a:spcPct val="100000"/>
                        </a:lnSpc>
                        <a:spcBef>
                          <a:spcPts val="0"/>
                        </a:spcBef>
                        <a:spcAft>
                          <a:spcPts val="0"/>
                        </a:spcAft>
                        <a:buClr>
                          <a:srgbClr val="000000"/>
                        </a:buClr>
                        <a:buSzPts val="900"/>
                        <a:buFont typeface="Arial"/>
                        <a:buNone/>
                      </a:pPr>
                      <a:r>
                        <a:rPr lang="en-GB" sz="1000" u="none" strike="noStrike" cap="none">
                          <a:solidFill>
                            <a:schemeClr val="dk1"/>
                          </a:solidFill>
                          <a:latin typeface="Calibri"/>
                          <a:ea typeface="Calibri"/>
                          <a:cs typeface="Calibri"/>
                          <a:sym typeface="Calibri"/>
                        </a:rPr>
                        <a:t>Equity</a:t>
                      </a: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GB" sz="1000" u="none" strike="noStrike" cap="none">
                          <a:solidFill>
                            <a:schemeClr val="dk1"/>
                          </a:solidFill>
                          <a:latin typeface="Calibri"/>
                          <a:ea typeface="Calibri"/>
                          <a:cs typeface="Calibri"/>
                          <a:sym typeface="Calibri"/>
                        </a:rPr>
                        <a:t>£77,050</a:t>
                      </a: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171450" marR="0" lvl="0" indent="-114300" algn="l" rtl="0">
                        <a:lnSpc>
                          <a:spcPct val="100000"/>
                        </a:lnSpc>
                        <a:spcBef>
                          <a:spcPts val="0"/>
                        </a:spcBef>
                        <a:spcAft>
                          <a:spcPts val="0"/>
                        </a:spcAft>
                        <a:buClr>
                          <a:schemeClr val="lt1"/>
                        </a:buClr>
                        <a:buSzPts val="900"/>
                        <a:buFont typeface="Arial"/>
                        <a:buNone/>
                      </a:pPr>
                      <a:endParaRPr sz="1000" u="none" strike="noStrike" cap="none">
                        <a:solidFill>
                          <a:schemeClr val="dk1"/>
                        </a:solidFill>
                        <a:latin typeface="Calibri"/>
                        <a:ea typeface="Calibri"/>
                        <a:cs typeface="Calibri"/>
                        <a:sym typeface="Calibri"/>
                      </a:endParaRPr>
                    </a:p>
                  </a:txBody>
                  <a:tcPr marL="59675" marR="596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171450" marR="0" lvl="0" indent="-114300" algn="l" rtl="0">
                        <a:lnSpc>
                          <a:spcPct val="100000"/>
                        </a:lnSpc>
                        <a:spcBef>
                          <a:spcPts val="0"/>
                        </a:spcBef>
                        <a:spcAft>
                          <a:spcPts val="0"/>
                        </a:spcAft>
                        <a:buClr>
                          <a:schemeClr val="lt1"/>
                        </a:buClr>
                        <a:buSzPts val="900"/>
                        <a:buFont typeface="Arial"/>
                        <a:buNone/>
                      </a:pPr>
                      <a:endParaRPr sz="1000" u="none" strike="noStrike" cap="none">
                        <a:solidFill>
                          <a:schemeClr val="dk1"/>
                        </a:solidFill>
                        <a:latin typeface="Calibri"/>
                        <a:ea typeface="Calibri"/>
                        <a:cs typeface="Calibri"/>
                        <a:sym typeface="Calibri"/>
                      </a:endParaRPr>
                    </a:p>
                  </a:txBody>
                  <a:tcPr marL="59675" marR="596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1000" u="none" strike="noStrike" cap="none">
                        <a:solidFill>
                          <a:schemeClr val="dk1"/>
                        </a:solidFill>
                        <a:latin typeface="Calibri"/>
                        <a:ea typeface="Calibri"/>
                        <a:cs typeface="Calibri"/>
                        <a:sym typeface="Calibri"/>
                      </a:endParaRPr>
                    </a:p>
                  </a:txBody>
                  <a:tcPr marL="59675" marR="596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354650">
                <a:tc>
                  <a:txBody>
                    <a:bodyPr/>
                    <a:lstStyle/>
                    <a:p>
                      <a:pPr marL="0" marR="0" lvl="0" indent="0" algn="l" rtl="0">
                        <a:lnSpc>
                          <a:spcPct val="100000"/>
                        </a:lnSpc>
                        <a:spcBef>
                          <a:spcPts val="0"/>
                        </a:spcBef>
                        <a:spcAft>
                          <a:spcPts val="0"/>
                        </a:spcAft>
                        <a:buClr>
                          <a:srgbClr val="000000"/>
                        </a:buClr>
                        <a:buSzPts val="900"/>
                        <a:buFont typeface="Arial"/>
                        <a:buNone/>
                      </a:pPr>
                      <a:r>
                        <a:rPr lang="en-GB" sz="1000" u="none" strike="noStrike" cap="none">
                          <a:solidFill>
                            <a:schemeClr val="dk1"/>
                          </a:solidFill>
                          <a:latin typeface="Calibri"/>
                          <a:ea typeface="Calibri"/>
                          <a:cs typeface="Calibri"/>
                          <a:sym typeface="Calibri"/>
                        </a:rPr>
                        <a:t>PDG CLA</a:t>
                      </a: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171450" marR="0" lvl="0" indent="-114300" algn="l" rtl="0">
                        <a:lnSpc>
                          <a:spcPct val="100000"/>
                        </a:lnSpc>
                        <a:spcBef>
                          <a:spcPts val="0"/>
                        </a:spcBef>
                        <a:spcAft>
                          <a:spcPts val="0"/>
                        </a:spcAft>
                        <a:buClr>
                          <a:schemeClr val="lt1"/>
                        </a:buClr>
                        <a:buSzPts val="900"/>
                        <a:buFont typeface="Arial"/>
                        <a:buNone/>
                      </a:pPr>
                      <a:endParaRPr sz="1000" u="none" strike="noStrike" cap="none">
                        <a:solidFill>
                          <a:schemeClr val="dk1"/>
                        </a:solidFill>
                        <a:latin typeface="Calibri"/>
                        <a:ea typeface="Calibri"/>
                        <a:cs typeface="Calibri"/>
                        <a:sym typeface="Calibri"/>
                      </a:endParaRPr>
                    </a:p>
                  </a:txBody>
                  <a:tcPr marL="59675" marR="596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171450" marR="0" lvl="0" indent="-114300" algn="l" rtl="0">
                        <a:lnSpc>
                          <a:spcPct val="100000"/>
                        </a:lnSpc>
                        <a:spcBef>
                          <a:spcPts val="0"/>
                        </a:spcBef>
                        <a:spcAft>
                          <a:spcPts val="0"/>
                        </a:spcAft>
                        <a:buClr>
                          <a:schemeClr val="lt1"/>
                        </a:buClr>
                        <a:buSzPts val="900"/>
                        <a:buFont typeface="Arial"/>
                        <a:buNone/>
                      </a:pPr>
                      <a:endParaRPr sz="1000" u="none" strike="noStrike" cap="none">
                        <a:solidFill>
                          <a:schemeClr val="dk1"/>
                        </a:solidFill>
                        <a:latin typeface="Calibri"/>
                        <a:ea typeface="Calibri"/>
                        <a:cs typeface="Calibri"/>
                        <a:sym typeface="Calibri"/>
                      </a:endParaRPr>
                    </a:p>
                  </a:txBody>
                  <a:tcPr marL="59675" marR="596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1000" u="none" strike="noStrike" cap="none">
                        <a:solidFill>
                          <a:schemeClr val="dk1"/>
                        </a:solidFill>
                        <a:latin typeface="Calibri"/>
                        <a:ea typeface="Calibri"/>
                        <a:cs typeface="Calibri"/>
                        <a:sym typeface="Calibri"/>
                      </a:endParaRPr>
                    </a:p>
                  </a:txBody>
                  <a:tcPr marL="59675" marR="596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4"/>
                  </a:ext>
                </a:extLst>
              </a:tr>
              <a:tr h="288425">
                <a:tc>
                  <a:txBody>
                    <a:bodyPr/>
                    <a:lstStyle/>
                    <a:p>
                      <a:pPr marL="0" marR="0" lvl="0" indent="0" algn="l" rtl="0">
                        <a:lnSpc>
                          <a:spcPct val="100000"/>
                        </a:lnSpc>
                        <a:spcBef>
                          <a:spcPts val="0"/>
                        </a:spcBef>
                        <a:spcAft>
                          <a:spcPts val="0"/>
                        </a:spcAft>
                        <a:buClr>
                          <a:srgbClr val="000000"/>
                        </a:buClr>
                        <a:buSzPts val="900"/>
                        <a:buFont typeface="Arial"/>
                        <a:buNone/>
                      </a:pPr>
                      <a:r>
                        <a:rPr lang="en-GB" sz="1000" u="none" strike="noStrike" cap="none">
                          <a:solidFill>
                            <a:schemeClr val="dk1"/>
                          </a:solidFill>
                          <a:latin typeface="Calibri"/>
                          <a:ea typeface="Calibri"/>
                          <a:cs typeface="Calibri"/>
                          <a:sym typeface="Calibri"/>
                        </a:rPr>
                        <a:t>Welsh Government</a:t>
                      </a: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endParaRPr sz="1000" u="none" strike="noStrike" cap="none">
                        <a:solidFill>
                          <a:schemeClr val="dk1"/>
                        </a:solidFill>
                        <a:latin typeface="Calibri"/>
                        <a:ea typeface="Calibri"/>
                        <a:cs typeface="Calibri"/>
                        <a:sym typeface="Calibri"/>
                      </a:endParaRPr>
                    </a:p>
                  </a:txBody>
                  <a:tcPr marL="68575" marR="68575" marT="12075"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171450" marR="0" lvl="0" indent="-114300" algn="l" rtl="0">
                        <a:lnSpc>
                          <a:spcPct val="100000"/>
                        </a:lnSpc>
                        <a:spcBef>
                          <a:spcPts val="0"/>
                        </a:spcBef>
                        <a:spcAft>
                          <a:spcPts val="0"/>
                        </a:spcAft>
                        <a:buClr>
                          <a:schemeClr val="lt1"/>
                        </a:buClr>
                        <a:buSzPts val="900"/>
                        <a:buFont typeface="Arial"/>
                        <a:buNone/>
                      </a:pPr>
                      <a:endParaRPr sz="1000" u="none" strike="noStrike" cap="none">
                        <a:solidFill>
                          <a:schemeClr val="dk1"/>
                        </a:solidFill>
                        <a:latin typeface="Calibri"/>
                        <a:ea typeface="Calibri"/>
                        <a:cs typeface="Calibri"/>
                        <a:sym typeface="Calibri"/>
                      </a:endParaRPr>
                    </a:p>
                  </a:txBody>
                  <a:tcPr marL="59675" marR="596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171450" marR="0" lvl="0" indent="-114300" algn="l" rtl="0">
                        <a:lnSpc>
                          <a:spcPct val="100000"/>
                        </a:lnSpc>
                        <a:spcBef>
                          <a:spcPts val="0"/>
                        </a:spcBef>
                        <a:spcAft>
                          <a:spcPts val="0"/>
                        </a:spcAft>
                        <a:buClr>
                          <a:schemeClr val="lt1"/>
                        </a:buClr>
                        <a:buSzPts val="900"/>
                        <a:buFont typeface="Arial"/>
                        <a:buNone/>
                      </a:pPr>
                      <a:endParaRPr sz="1000" u="none" strike="noStrike" cap="none">
                        <a:solidFill>
                          <a:schemeClr val="dk1"/>
                        </a:solidFill>
                        <a:latin typeface="Calibri"/>
                        <a:ea typeface="Calibri"/>
                        <a:cs typeface="Calibri"/>
                        <a:sym typeface="Calibri"/>
                      </a:endParaRPr>
                    </a:p>
                  </a:txBody>
                  <a:tcPr marL="59675" marR="596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1000" u="none" strike="noStrike" cap="none">
                        <a:solidFill>
                          <a:schemeClr val="dk1"/>
                        </a:solidFill>
                        <a:latin typeface="Calibri"/>
                        <a:ea typeface="Calibri"/>
                        <a:cs typeface="Calibri"/>
                        <a:sym typeface="Calibri"/>
                      </a:endParaRPr>
                    </a:p>
                  </a:txBody>
                  <a:tcPr marL="59675" marR="596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609600" y="211138"/>
            <a:ext cx="10972800" cy="97312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EAD594"/>
              </a:buClr>
              <a:buSzPts val="4100"/>
              <a:buFont typeface="Lucida Sans"/>
              <a:buNone/>
            </a:pPr>
            <a:r>
              <a:rPr lang="en-GB" sz="3600" u="sng">
                <a:latin typeface="Calibri"/>
                <a:ea typeface="Calibri"/>
                <a:cs typeface="Calibri"/>
                <a:sym typeface="Calibri"/>
              </a:rPr>
              <a:t>SCHOOL CONTEXT</a:t>
            </a:r>
            <a:endParaRPr sz="3600" u="sng">
              <a:latin typeface="Calibri"/>
              <a:ea typeface="Calibri"/>
              <a:cs typeface="Calibri"/>
              <a:sym typeface="Calibri"/>
            </a:endParaRPr>
          </a:p>
        </p:txBody>
      </p:sp>
      <p:pic>
        <p:nvPicPr>
          <p:cNvPr id="99" name="Google Shape;99;p3">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sp>
        <p:nvSpPr>
          <p:cNvPr id="100" name="Google Shape;100;p3"/>
          <p:cNvSpPr/>
          <p:nvPr/>
        </p:nvSpPr>
        <p:spPr>
          <a:xfrm>
            <a:off x="243523" y="1336139"/>
            <a:ext cx="11726680" cy="41857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lt1"/>
              </a:buClr>
              <a:buSzPts val="1400"/>
              <a:buFont typeface="Calibri"/>
              <a:buNone/>
            </a:pPr>
            <a:r>
              <a:rPr lang="en-GB" sz="1400" b="0" i="0" u="none" strike="noStrike" cap="none" dirty="0">
                <a:solidFill>
                  <a:schemeClr val="dk1"/>
                </a:solidFill>
                <a:latin typeface="Calibri"/>
                <a:ea typeface="Calibri"/>
                <a:cs typeface="Calibri"/>
                <a:sym typeface="Calibri"/>
              </a:rPr>
              <a:t>Park Lane School is a maintained Rhondda Cynon </a:t>
            </a:r>
            <a:r>
              <a:rPr lang="en-GB" sz="1400" b="0" i="0" u="none" strike="noStrike" cap="none" dirty="0" err="1">
                <a:solidFill>
                  <a:schemeClr val="dk1"/>
                </a:solidFill>
                <a:latin typeface="Calibri"/>
                <a:ea typeface="Calibri"/>
                <a:cs typeface="Calibri"/>
                <a:sym typeface="Calibri"/>
              </a:rPr>
              <a:t>Taf</a:t>
            </a:r>
            <a:r>
              <a:rPr lang="en-GB" sz="1400" b="0" i="0" u="none" strike="noStrike" cap="none" dirty="0">
                <a:solidFill>
                  <a:schemeClr val="dk1"/>
                </a:solidFill>
                <a:latin typeface="Calibri"/>
                <a:ea typeface="Calibri"/>
                <a:cs typeface="Calibri"/>
                <a:sym typeface="Calibri"/>
              </a:rPr>
              <a:t> local authority special school for pupils with severe learning difficulties, autistic spectrum disorders, Profound and Multiple Learning difficulties and complex medical needs. The school is located in a residential area of Aberdare. The school has 164 pupils </a:t>
            </a:r>
            <a:r>
              <a:rPr lang="en-GB" sz="1400" b="0" i="0" u="none" strike="noStrike" cap="none">
                <a:solidFill>
                  <a:schemeClr val="dk1"/>
                </a:solidFill>
                <a:latin typeface="Calibri"/>
                <a:ea typeface="Calibri"/>
                <a:cs typeface="Calibri"/>
                <a:sym typeface="Calibri"/>
              </a:rPr>
              <a:t>(96 </a:t>
            </a:r>
            <a:r>
              <a:rPr lang="en-GB" sz="1400" b="0" i="0" u="none" strike="noStrike" cap="none" dirty="0">
                <a:solidFill>
                  <a:schemeClr val="dk1"/>
                </a:solidFill>
                <a:latin typeface="Calibri"/>
                <a:ea typeface="Calibri"/>
                <a:cs typeface="Calibri"/>
                <a:sym typeface="Calibri"/>
              </a:rPr>
              <a:t>boys </a:t>
            </a:r>
            <a:r>
              <a:rPr lang="en-GB" sz="1400" b="0" i="0" u="none" strike="noStrike" cap="none">
                <a:solidFill>
                  <a:schemeClr val="dk1"/>
                </a:solidFill>
                <a:latin typeface="Calibri"/>
                <a:ea typeface="Calibri"/>
                <a:cs typeface="Calibri"/>
                <a:sym typeface="Calibri"/>
              </a:rPr>
              <a:t>and </a:t>
            </a:r>
            <a:r>
              <a:rPr lang="en-GB">
                <a:solidFill>
                  <a:schemeClr val="dk1"/>
                </a:solidFill>
                <a:latin typeface="Calibri"/>
                <a:ea typeface="Calibri"/>
                <a:cs typeface="Calibri"/>
                <a:sym typeface="Calibri"/>
              </a:rPr>
              <a:t>68</a:t>
            </a:r>
            <a:r>
              <a:rPr lang="en-GB" sz="1400" b="0" i="0" u="none" strike="noStrike" cap="none">
                <a:solidFill>
                  <a:schemeClr val="dk1"/>
                </a:solidFill>
                <a:latin typeface="Calibri"/>
                <a:ea typeface="Calibri"/>
                <a:cs typeface="Calibri"/>
                <a:sym typeface="Calibri"/>
              </a:rPr>
              <a:t> </a:t>
            </a:r>
            <a:r>
              <a:rPr lang="en-GB" sz="1400" b="0" i="0" u="none" strike="noStrike" cap="none" dirty="0">
                <a:solidFill>
                  <a:schemeClr val="dk1"/>
                </a:solidFill>
                <a:latin typeface="Calibri"/>
                <a:ea typeface="Calibri"/>
                <a:cs typeface="Calibri"/>
                <a:sym typeface="Calibri"/>
              </a:rPr>
              <a:t>girls) on roll aged from 3 to 19 years. Pupils predominantly come from the Cynon valley, however there are pupils from further afield such as Pontypridd, </a:t>
            </a:r>
            <a:r>
              <a:rPr lang="en-GB" sz="1400" b="0" i="0" u="none" strike="noStrike" cap="none" dirty="0" err="1">
                <a:solidFill>
                  <a:schemeClr val="dk1"/>
                </a:solidFill>
                <a:latin typeface="Calibri"/>
                <a:ea typeface="Calibri"/>
                <a:cs typeface="Calibri"/>
                <a:sym typeface="Calibri"/>
              </a:rPr>
              <a:t>Penderyn</a:t>
            </a:r>
            <a:r>
              <a:rPr lang="en-GB" sz="1400" b="0" i="0" u="none" strike="noStrike" cap="none" dirty="0">
                <a:solidFill>
                  <a:schemeClr val="dk1"/>
                </a:solidFill>
                <a:latin typeface="Calibri"/>
                <a:ea typeface="Calibri"/>
                <a:cs typeface="Calibri"/>
                <a:sym typeface="Calibri"/>
              </a:rPr>
              <a:t> and Ferndale. The school has 15 classes based on two sites; eight primary classes, including one class for pupils with severe and challenging autistic spectrum disorders and one class for pupils with complex medical needs. There are </a:t>
            </a:r>
            <a:r>
              <a:rPr lang="en-GB" dirty="0">
                <a:solidFill>
                  <a:schemeClr val="dk1"/>
                </a:solidFill>
                <a:latin typeface="Calibri"/>
                <a:ea typeface="Calibri"/>
                <a:cs typeface="Calibri"/>
                <a:sym typeface="Calibri"/>
              </a:rPr>
              <a:t>seven</a:t>
            </a:r>
            <a:r>
              <a:rPr lang="en-GB" sz="1400" b="0" i="0" u="none" strike="noStrike" cap="none" dirty="0">
                <a:solidFill>
                  <a:schemeClr val="dk1"/>
                </a:solidFill>
                <a:latin typeface="Calibri"/>
                <a:ea typeface="Calibri"/>
                <a:cs typeface="Calibri"/>
                <a:sym typeface="Calibri"/>
              </a:rPr>
              <a:t> secondary classes and one mixed aged class consisting of primary and secondary aged pupils. The school continues to increase its number of classes to accommodate the increasing pupil capacity. </a:t>
            </a:r>
          </a:p>
          <a:p>
            <a:pPr marL="0" marR="0" lvl="0" indent="0" algn="just" rtl="0">
              <a:lnSpc>
                <a:spcPct val="100000"/>
              </a:lnSpc>
              <a:spcBef>
                <a:spcPts val="0"/>
              </a:spcBef>
              <a:spcAft>
                <a:spcPts val="0"/>
              </a:spcAft>
              <a:buClr>
                <a:schemeClr val="lt1"/>
              </a:buClr>
              <a:buSzPts val="1400"/>
              <a:buFont typeface="Calibri"/>
              <a:buNone/>
            </a:pPr>
            <a:endParaRPr sz="14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Calibri"/>
                <a:ea typeface="Calibri"/>
                <a:cs typeface="Calibri"/>
                <a:sym typeface="Calibri"/>
              </a:rPr>
              <a:t>Many pupils are transported to school via LA transport , a minority via the school transport arrangements and a growing number by parents, this does have a major impact on traffic accessing the site daily as well as the local community. Pupils come from a range of backgrounds, all of the pupils have additional learning needs, which include physical, sensory, medical, emotional and behavioural difficulties. The school currently sits at a conversion rate of </a:t>
            </a:r>
            <a:r>
              <a:rPr lang="en-GB" dirty="0">
                <a:solidFill>
                  <a:schemeClr val="dk1"/>
                </a:solidFill>
                <a:latin typeface="Calibri"/>
                <a:ea typeface="Calibri"/>
                <a:cs typeface="Calibri"/>
                <a:sym typeface="Calibri"/>
              </a:rPr>
              <a:t>100</a:t>
            </a:r>
            <a:r>
              <a:rPr lang="en-GB" sz="1400" b="0" i="0" u="none" strike="noStrike" cap="none" dirty="0">
                <a:solidFill>
                  <a:schemeClr val="dk1"/>
                </a:solidFill>
                <a:latin typeface="Calibri"/>
                <a:ea typeface="Calibri"/>
                <a:cs typeface="Calibri"/>
                <a:sym typeface="Calibri"/>
              </a:rPr>
              <a:t>% of pupils now transferred to an IDP in line with Welsh Government guidance. </a:t>
            </a:r>
            <a:endParaRPr sz="14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Calibri"/>
                <a:ea typeface="Calibri"/>
                <a:cs typeface="Calibri"/>
                <a:sym typeface="Calibri"/>
              </a:rPr>
              <a:t>English is the predominant language of nearly all pupils. No pupils speak Welsh as their first language at home. There are 3.6% ( 5) of pupils from minority ethnic backgrounds. 3.23% of pupils have ‘Child looked-after’ (CLA) status and approximately 50.8% (71)of pupils are entitled to free school meals.</a:t>
            </a:r>
            <a:endParaRPr sz="14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Calibri"/>
                <a:ea typeface="Calibri"/>
                <a:cs typeface="Calibri"/>
                <a:sym typeface="Calibri"/>
              </a:rPr>
              <a:t>Park Lane is a school which encourages all pupils to believe in their ability to achieve. Our aim is to develop all pupils to their full potential, both educationally and socially in a safe and purposeful environment. The Governors and staff continue to develop the environment of the school both inside and out to respond to the challenges of the 21</a:t>
            </a:r>
            <a:r>
              <a:rPr lang="en-GB" sz="1400" b="0" i="0" u="none" strike="noStrike" cap="none" baseline="30000" dirty="0">
                <a:solidFill>
                  <a:schemeClr val="dk1"/>
                </a:solidFill>
                <a:latin typeface="Calibri"/>
                <a:ea typeface="Calibri"/>
                <a:cs typeface="Calibri"/>
                <a:sym typeface="Calibri"/>
              </a:rPr>
              <a:t>st</a:t>
            </a:r>
            <a:r>
              <a:rPr lang="en-GB" sz="1400" b="0" i="0" u="none" strike="noStrike" cap="none" dirty="0">
                <a:solidFill>
                  <a:schemeClr val="dk1"/>
                </a:solidFill>
                <a:latin typeface="Calibri"/>
                <a:ea typeface="Calibri"/>
                <a:cs typeface="Calibri"/>
                <a:sym typeface="Calibri"/>
              </a:rPr>
              <a:t> century.</a:t>
            </a:r>
            <a:endParaRPr sz="14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p:nvPr/>
        </p:nvSpPr>
        <p:spPr>
          <a:xfrm>
            <a:off x="0" y="639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pic>
        <p:nvPicPr>
          <p:cNvPr id="106" name="Google Shape;106;p5"/>
          <p:cNvPicPr preferRelativeResize="0"/>
          <p:nvPr/>
        </p:nvPicPr>
        <p:blipFill rotWithShape="1">
          <a:blip r:embed="rId3">
            <a:alphaModFix/>
          </a:blip>
          <a:srcRect/>
          <a:stretch/>
        </p:blipFill>
        <p:spPr>
          <a:xfrm>
            <a:off x="585827" y="521100"/>
            <a:ext cx="1391800" cy="1239950"/>
          </a:xfrm>
          <a:prstGeom prst="rect">
            <a:avLst/>
          </a:prstGeom>
          <a:noFill/>
          <a:ln>
            <a:noFill/>
          </a:ln>
        </p:spPr>
      </p:pic>
      <p:sp>
        <p:nvSpPr>
          <p:cNvPr id="107" name="Google Shape;107;p5"/>
          <p:cNvSpPr txBox="1"/>
          <p:nvPr/>
        </p:nvSpPr>
        <p:spPr>
          <a:xfrm>
            <a:off x="2282024" y="521099"/>
            <a:ext cx="8071592" cy="8624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0" i="0" u="sng" strike="noStrike" cap="none">
                <a:solidFill>
                  <a:schemeClr val="accent1"/>
                </a:solidFill>
                <a:latin typeface="Calibri"/>
                <a:ea typeface="Calibri"/>
                <a:cs typeface="Calibri"/>
                <a:sym typeface="Calibri"/>
              </a:rPr>
              <a:t>Estyn Inspection Recommendations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GB" sz="3600" b="0" i="0" u="sng" strike="noStrike" cap="none">
                <a:solidFill>
                  <a:schemeClr val="accent1"/>
                </a:solidFill>
                <a:latin typeface="Calibri"/>
                <a:ea typeface="Calibri"/>
                <a:cs typeface="Calibri"/>
                <a:sym typeface="Calibri"/>
              </a:rPr>
              <a:t>2025 </a:t>
            </a:r>
            <a:endParaRPr sz="3600" b="0" i="0" u="sng" strike="noStrike" cap="none">
              <a:solidFill>
                <a:schemeClr val="accent1"/>
              </a:solidFill>
              <a:latin typeface="Calibri"/>
              <a:ea typeface="Calibri"/>
              <a:cs typeface="Calibri"/>
              <a:sym typeface="Calibri"/>
            </a:endParaRPr>
          </a:p>
        </p:txBody>
      </p:sp>
      <p:graphicFrame>
        <p:nvGraphicFramePr>
          <p:cNvPr id="108" name="Google Shape;108;p5"/>
          <p:cNvGraphicFramePr/>
          <p:nvPr/>
        </p:nvGraphicFramePr>
        <p:xfrm>
          <a:off x="993913" y="2504660"/>
          <a:ext cx="9841950" cy="1938410"/>
        </p:xfrm>
        <a:graphic>
          <a:graphicData uri="http://schemas.openxmlformats.org/drawingml/2006/table">
            <a:tbl>
              <a:tblPr firstRow="1" bandRow="1">
                <a:noFill/>
                <a:tableStyleId>{6F743199-9CBD-46CA-87C8-DF45866A8C15}</a:tableStyleId>
              </a:tblPr>
              <a:tblGrid>
                <a:gridCol w="7633250">
                  <a:extLst>
                    <a:ext uri="{9D8B030D-6E8A-4147-A177-3AD203B41FA5}">
                      <a16:colId xmlns:a16="http://schemas.microsoft.com/office/drawing/2014/main" val="20000"/>
                    </a:ext>
                  </a:extLst>
                </a:gridCol>
                <a:gridCol w="2208700">
                  <a:extLst>
                    <a:ext uri="{9D8B030D-6E8A-4147-A177-3AD203B41FA5}">
                      <a16:colId xmlns:a16="http://schemas.microsoft.com/office/drawing/2014/main" val="20001"/>
                    </a:ext>
                  </a:extLst>
                </a:gridCol>
              </a:tblGrid>
              <a:tr h="370300">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Estyn Recommendations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SIP link</a:t>
                      </a:r>
                      <a:endParaRPr sz="1400" u="none" strike="noStrike" cap="none"/>
                    </a:p>
                  </a:txBody>
                  <a:tcPr marL="91450" marR="91450" marT="45725" marB="45725"/>
                </a:tc>
                <a:extLst>
                  <a:ext uri="{0D108BD9-81ED-4DB2-BD59-A6C34878D82A}">
                    <a16:rowId xmlns:a16="http://schemas.microsoft.com/office/drawing/2014/main" val="10000"/>
                  </a:ext>
                </a:extLst>
              </a:tr>
              <a:tr h="3703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R1. Continue to share effective practice in teaching across the school.</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Priority 2</a:t>
                      </a:r>
                      <a:endParaRPr sz="12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703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R2. Continue to refine systems to evaluate the work of the school.</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dirty="0">
                          <a:latin typeface="Calibri"/>
                          <a:ea typeface="Calibri"/>
                          <a:cs typeface="Calibri"/>
                          <a:sym typeface="Calibri"/>
                        </a:rPr>
                        <a:t>Priority 3</a:t>
                      </a:r>
                      <a:endParaRPr sz="12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703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R3. Work with the Local Authority to address issues in relation to accommodation and pupil transport.</a:t>
                      </a:r>
                      <a:endParaRPr sz="1400" u="none" strike="noStrike" cap="none"/>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370300">
                <a:tc>
                  <a:txBody>
                    <a:bodyPr/>
                    <a:lstStyle/>
                    <a:p>
                      <a:pPr marL="0" marR="0" lvl="0" indent="0" algn="l" rtl="0">
                        <a:lnSpc>
                          <a:spcPct val="100000"/>
                        </a:lnSpc>
                        <a:spcBef>
                          <a:spcPts val="0"/>
                        </a:spcBef>
                        <a:spcAft>
                          <a:spcPts val="0"/>
                        </a:spcAft>
                        <a:buClr>
                          <a:srgbClr val="000000"/>
                        </a:buClr>
                        <a:buSzPts val="1200"/>
                        <a:buFont typeface="Arial"/>
                        <a:buNone/>
                      </a:pPr>
                      <a:r>
                        <a:rPr lang="en-GB" sz="1200" u="sng" strike="noStrike" cap="none">
                          <a:solidFill>
                            <a:schemeClr val="hlink"/>
                          </a:solidFill>
                          <a:latin typeface="Calibri"/>
                          <a:ea typeface="Calibri"/>
                          <a:cs typeface="Calibri"/>
                          <a:sym typeface="Calibri"/>
                          <a:hlinkClick r:id="rId4"/>
                        </a:rPr>
                        <a:t>Link to Estyn report</a:t>
                      </a:r>
                      <a:endParaRPr sz="1400" u="none" strike="noStrike" cap="none">
                        <a:solidFill>
                          <a:srgbClr val="FF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1">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sp>
        <p:nvSpPr>
          <p:cNvPr id="114" name="Google Shape;114;p11"/>
          <p:cNvSpPr txBox="1">
            <a:spLocks noGrp="1"/>
          </p:cNvSpPr>
          <p:nvPr>
            <p:ph type="title"/>
          </p:nvPr>
        </p:nvSpPr>
        <p:spPr>
          <a:xfrm>
            <a:off x="1140351" y="128154"/>
            <a:ext cx="9875520" cy="98155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EAD594"/>
              </a:buClr>
              <a:buSzPts val="4100"/>
              <a:buFont typeface="Lucida Sans"/>
              <a:buNone/>
            </a:pPr>
            <a:r>
              <a:rPr lang="en-GB" sz="3600" u="sng">
                <a:solidFill>
                  <a:srgbClr val="7C891D"/>
                </a:solidFill>
              </a:rPr>
              <a:t>Our School Priorities 2025-2026</a:t>
            </a:r>
            <a:endParaRPr sz="3600" u="sng">
              <a:solidFill>
                <a:srgbClr val="7C891D"/>
              </a:solidFill>
            </a:endParaRPr>
          </a:p>
        </p:txBody>
      </p:sp>
      <p:graphicFrame>
        <p:nvGraphicFramePr>
          <p:cNvPr id="115" name="Google Shape;115;p11"/>
          <p:cNvGraphicFramePr/>
          <p:nvPr/>
        </p:nvGraphicFramePr>
        <p:xfrm>
          <a:off x="505327" y="1554552"/>
          <a:ext cx="3000000" cy="3000000"/>
        </p:xfrm>
        <a:graphic>
          <a:graphicData uri="http://schemas.openxmlformats.org/drawingml/2006/table">
            <a:tbl>
              <a:tblPr firstRow="1" bandRow="1">
                <a:noFill/>
                <a:tableStyleId>{6F743199-9CBD-46CA-87C8-DF45866A8C15}</a:tableStyleId>
              </a:tblPr>
              <a:tblGrid>
                <a:gridCol w="11181350">
                  <a:extLst>
                    <a:ext uri="{9D8B030D-6E8A-4147-A177-3AD203B41FA5}">
                      <a16:colId xmlns:a16="http://schemas.microsoft.com/office/drawing/2014/main" val="20000"/>
                    </a:ext>
                  </a:extLst>
                </a:gridCol>
              </a:tblGrid>
              <a:tr h="435650">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SIP 25-26</a:t>
                      </a:r>
                      <a:endParaRPr sz="1400" u="none" strike="noStrike" cap="none"/>
                    </a:p>
                  </a:txBody>
                  <a:tcPr marL="91450" marR="91450" marT="45725" marB="45725"/>
                </a:tc>
                <a:extLst>
                  <a:ext uri="{0D108BD9-81ED-4DB2-BD59-A6C34878D82A}">
                    <a16:rowId xmlns:a16="http://schemas.microsoft.com/office/drawing/2014/main" val="10000"/>
                  </a:ext>
                </a:extLst>
              </a:tr>
              <a:tr h="4356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sng" strike="noStrike" cap="none">
                          <a:latin typeface="Calibri"/>
                          <a:ea typeface="Calibri"/>
                          <a:cs typeface="Calibri"/>
                          <a:sym typeface="Calibri"/>
                        </a:rPr>
                        <a:t>Priority 1 IA 1 Teaching and Learning)</a:t>
                      </a:r>
                      <a:endParaRPr sz="1400" u="none" strike="noStrike" cap="none"/>
                    </a:p>
                  </a:txBody>
                  <a:tcPr marL="91450" marR="91450" marT="45725" marB="45725"/>
                </a:tc>
                <a:extLst>
                  <a:ext uri="{0D108BD9-81ED-4DB2-BD59-A6C34878D82A}">
                    <a16:rowId xmlns:a16="http://schemas.microsoft.com/office/drawing/2014/main" val="10001"/>
                  </a:ext>
                </a:extLst>
              </a:tr>
              <a:tr h="435650">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Continue to Develop and evolve the Park Lane Curriculum to meet the needs of all learners.</a:t>
                      </a:r>
                      <a:endParaRPr sz="1400" u="none" strike="noStrike" cap="none"/>
                    </a:p>
                  </a:txBody>
                  <a:tcPr marL="91450" marR="91450" marT="45725" marB="45725"/>
                </a:tc>
                <a:extLst>
                  <a:ext uri="{0D108BD9-81ED-4DB2-BD59-A6C34878D82A}">
                    <a16:rowId xmlns:a16="http://schemas.microsoft.com/office/drawing/2014/main" val="10002"/>
                  </a:ext>
                </a:extLst>
              </a:tr>
              <a:tr h="4356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sng" strike="noStrike" cap="none">
                          <a:latin typeface="Calibri"/>
                          <a:ea typeface="Calibri"/>
                          <a:cs typeface="Calibri"/>
                          <a:sym typeface="Calibri"/>
                        </a:rPr>
                        <a:t>Priority 2 (IA 1 Teaching and Learning)</a:t>
                      </a:r>
                      <a:endParaRPr sz="1400" u="none" strike="noStrike" cap="none"/>
                    </a:p>
                  </a:txBody>
                  <a:tcPr marL="91450" marR="91450" marT="45725" marB="45725"/>
                </a:tc>
                <a:extLst>
                  <a:ext uri="{0D108BD9-81ED-4DB2-BD59-A6C34878D82A}">
                    <a16:rowId xmlns:a16="http://schemas.microsoft.com/office/drawing/2014/main" val="10003"/>
                  </a:ext>
                </a:extLst>
              </a:tr>
              <a:tr h="435650">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Continue to develop the consistency of highly effective practice in both Teaching and Learning across the school.</a:t>
                      </a:r>
                      <a:endParaRPr sz="1400" u="none" strike="noStrike" cap="none"/>
                    </a:p>
                  </a:txBody>
                  <a:tcPr marL="91450" marR="91450" marT="45725" marB="45725"/>
                </a:tc>
                <a:extLst>
                  <a:ext uri="{0D108BD9-81ED-4DB2-BD59-A6C34878D82A}">
                    <a16:rowId xmlns:a16="http://schemas.microsoft.com/office/drawing/2014/main" val="10004"/>
                  </a:ext>
                </a:extLst>
              </a:tr>
              <a:tr h="4356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sng" strike="noStrike" cap="none">
                          <a:latin typeface="Calibri"/>
                          <a:ea typeface="Calibri"/>
                          <a:cs typeface="Calibri"/>
                          <a:sym typeface="Calibri"/>
                        </a:rPr>
                        <a:t>Priority 3 (IA 2 Wellbeing , Care Support and Guidance)</a:t>
                      </a:r>
                      <a:endParaRPr sz="1400" u="none" strike="noStrike" cap="none"/>
                    </a:p>
                  </a:txBody>
                  <a:tcPr marL="91450" marR="91450" marT="45725" marB="45725"/>
                </a:tc>
                <a:extLst>
                  <a:ext uri="{0D108BD9-81ED-4DB2-BD59-A6C34878D82A}">
                    <a16:rowId xmlns:a16="http://schemas.microsoft.com/office/drawing/2014/main" val="10005"/>
                  </a:ext>
                </a:extLst>
              </a:tr>
              <a:tr h="435650">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Continue to enhance Pupil Support Systems to strengthen the effectiveness of intervention strategies and tracking of pupil wellbeing.</a:t>
                      </a:r>
                      <a:endParaRPr sz="1400" u="none" strike="noStrike" cap="none"/>
                    </a:p>
                  </a:txBody>
                  <a:tcPr marL="91450" marR="91450" marT="45725" marB="45725"/>
                </a:tc>
                <a:extLst>
                  <a:ext uri="{0D108BD9-81ED-4DB2-BD59-A6C34878D82A}">
                    <a16:rowId xmlns:a16="http://schemas.microsoft.com/office/drawing/2014/main" val="10006"/>
                  </a:ext>
                </a:extLst>
              </a:tr>
              <a:tr h="4356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sng" strike="noStrike" cap="none">
                          <a:latin typeface="Calibri"/>
                          <a:ea typeface="Calibri"/>
                          <a:cs typeface="Calibri"/>
                          <a:sym typeface="Calibri"/>
                        </a:rPr>
                        <a:t>Priority 4 (IA 3 Leading and Improving)</a:t>
                      </a:r>
                      <a:endParaRPr sz="1400" u="none" strike="noStrike" cap="none"/>
                    </a:p>
                  </a:txBody>
                  <a:tcPr marL="91450" marR="91450" marT="45725" marB="45725"/>
                </a:tc>
                <a:extLst>
                  <a:ext uri="{0D108BD9-81ED-4DB2-BD59-A6C34878D82A}">
                    <a16:rowId xmlns:a16="http://schemas.microsoft.com/office/drawing/2014/main" val="10007"/>
                  </a:ext>
                </a:extLst>
              </a:tr>
              <a:tr h="435650">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Continue to enhance and streamline systems to comprehensively evaluate the effectiveness of school performance.</a:t>
                      </a:r>
                      <a:endParaRPr sz="1400" u="none" strike="noStrike" cap="none"/>
                    </a:p>
                  </a:txBody>
                  <a:tcPr marL="91450" marR="91450" marT="45725" marB="45725"/>
                </a:tc>
                <a:extLst>
                  <a:ext uri="{0D108BD9-81ED-4DB2-BD59-A6C34878D82A}">
                    <a16:rowId xmlns:a16="http://schemas.microsoft.com/office/drawing/2014/main" val="1000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2">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sp>
        <p:nvSpPr>
          <p:cNvPr id="121" name="Google Shape;121;p12"/>
          <p:cNvSpPr txBox="1">
            <a:spLocks noGrp="1"/>
          </p:cNvSpPr>
          <p:nvPr>
            <p:ph type="title"/>
          </p:nvPr>
        </p:nvSpPr>
        <p:spPr>
          <a:xfrm>
            <a:off x="1140351" y="128154"/>
            <a:ext cx="9875520" cy="98155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EAD594"/>
              </a:buClr>
              <a:buSzPts val="4100"/>
              <a:buFont typeface="Lucida Sans"/>
              <a:buNone/>
            </a:pPr>
            <a:r>
              <a:rPr lang="en-GB" sz="3600" u="sng">
                <a:solidFill>
                  <a:srgbClr val="D3E06F"/>
                </a:solidFill>
              </a:rPr>
              <a:t>Three </a:t>
            </a:r>
            <a:r>
              <a:rPr lang="en-GB" sz="3600" u="sng">
                <a:solidFill>
                  <a:srgbClr val="D3E06F"/>
                </a:solidFill>
                <a:latin typeface="Corbel"/>
                <a:ea typeface="Corbel"/>
                <a:cs typeface="Corbel"/>
                <a:sym typeface="Corbel"/>
              </a:rPr>
              <a:t>Year Overview 24-27</a:t>
            </a:r>
            <a:endParaRPr sz="3600" u="sng">
              <a:solidFill>
                <a:srgbClr val="D3E06F"/>
              </a:solidFill>
              <a:latin typeface="Corbel"/>
              <a:ea typeface="Corbel"/>
              <a:cs typeface="Corbel"/>
              <a:sym typeface="Corbel"/>
            </a:endParaRPr>
          </a:p>
        </p:txBody>
      </p:sp>
      <p:graphicFrame>
        <p:nvGraphicFramePr>
          <p:cNvPr id="122" name="Google Shape;122;p12"/>
          <p:cNvGraphicFramePr/>
          <p:nvPr/>
        </p:nvGraphicFramePr>
        <p:xfrm>
          <a:off x="584862" y="1475040"/>
          <a:ext cx="3000000" cy="3000000"/>
        </p:xfrm>
        <a:graphic>
          <a:graphicData uri="http://schemas.openxmlformats.org/drawingml/2006/table">
            <a:tbl>
              <a:tblPr firstRow="1" bandRow="1">
                <a:noFill/>
                <a:tableStyleId>{6F743199-9CBD-46CA-87C8-DF45866A8C15}</a:tableStyleId>
              </a:tblPr>
              <a:tblGrid>
                <a:gridCol w="3939425">
                  <a:extLst>
                    <a:ext uri="{9D8B030D-6E8A-4147-A177-3AD203B41FA5}">
                      <a16:colId xmlns:a16="http://schemas.microsoft.com/office/drawing/2014/main" val="20000"/>
                    </a:ext>
                  </a:extLst>
                </a:gridCol>
                <a:gridCol w="708460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Priority</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Aim</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050"/>
                        <a:buFont typeface="Arial"/>
                        <a:buNone/>
                      </a:pPr>
                      <a:r>
                        <a:rPr lang="en-GB" sz="1050" b="1" u="none" strike="noStrike" cap="none">
                          <a:latin typeface="Calibri"/>
                          <a:ea typeface="Calibri"/>
                          <a:cs typeface="Calibri"/>
                          <a:sym typeface="Calibri"/>
                        </a:rPr>
                        <a:t>24/25</a:t>
                      </a:r>
                      <a:r>
                        <a:rPr lang="en-GB" sz="1050" u="none" strike="noStrike" cap="none">
                          <a:latin typeface="Calibri"/>
                          <a:ea typeface="Calibri"/>
                          <a:cs typeface="Calibri"/>
                          <a:sym typeface="Calibri"/>
                        </a:rPr>
                        <a:t>-Develop a school curriculum to meet the needs of Park Lane Learners.</a:t>
                      </a:r>
                      <a:endParaRPr sz="1400" u="none" strike="noStrike" cap="none"/>
                    </a:p>
                    <a:p>
                      <a:pPr marL="0" marR="0" lvl="0" indent="0" algn="l" rtl="0">
                        <a:lnSpc>
                          <a:spcPct val="100000"/>
                        </a:lnSpc>
                        <a:spcBef>
                          <a:spcPts val="0"/>
                        </a:spcBef>
                        <a:spcAft>
                          <a:spcPts val="0"/>
                        </a:spcAft>
                        <a:buClr>
                          <a:srgbClr val="000000"/>
                        </a:buClr>
                        <a:buSzPts val="1050"/>
                        <a:buFont typeface="Arial"/>
                        <a:buNone/>
                      </a:pPr>
                      <a:r>
                        <a:rPr lang="en-GB" sz="1050" b="1" u="none" strike="noStrike" cap="none">
                          <a:latin typeface="Calibri"/>
                          <a:ea typeface="Calibri"/>
                          <a:cs typeface="Calibri"/>
                          <a:sym typeface="Calibri"/>
                        </a:rPr>
                        <a:t>25/26</a:t>
                      </a:r>
                      <a:r>
                        <a:rPr lang="en-GB" sz="1050" u="none" strike="noStrike" cap="none">
                          <a:latin typeface="Calibri"/>
                          <a:ea typeface="Calibri"/>
                          <a:cs typeface="Calibri"/>
                          <a:sym typeface="Calibri"/>
                        </a:rPr>
                        <a:t>-Continue to Develop and evolve the Park Lane Curriculum to meet the needs of all learners.</a:t>
                      </a:r>
                      <a:endParaRPr sz="1400" u="none" strike="noStrike" cap="none"/>
                    </a:p>
                    <a:p>
                      <a:pPr marL="0" marR="0" lvl="0" indent="0" algn="l" rtl="0">
                        <a:lnSpc>
                          <a:spcPct val="100000"/>
                        </a:lnSpc>
                        <a:spcBef>
                          <a:spcPts val="0"/>
                        </a:spcBef>
                        <a:spcAft>
                          <a:spcPts val="0"/>
                        </a:spcAft>
                        <a:buClr>
                          <a:srgbClr val="000000"/>
                        </a:buClr>
                        <a:buSzPts val="1050"/>
                        <a:buFont typeface="Arial"/>
                        <a:buNone/>
                      </a:pPr>
                      <a:endParaRPr sz="1400" u="none" strike="noStrike" cap="none"/>
                    </a:p>
                    <a:p>
                      <a:pPr marL="0" marR="0" lvl="0" indent="0" algn="l" rtl="0">
                        <a:lnSpc>
                          <a:spcPct val="100000"/>
                        </a:lnSpc>
                        <a:spcBef>
                          <a:spcPts val="0"/>
                        </a:spcBef>
                        <a:spcAft>
                          <a:spcPts val="0"/>
                        </a:spcAft>
                        <a:buClr>
                          <a:srgbClr val="000000"/>
                        </a:buClr>
                        <a:buSzPts val="1050"/>
                        <a:buFont typeface="Arial"/>
                        <a:buNone/>
                      </a:pP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GB" sz="1050" u="none" strike="noStrike" cap="none">
                          <a:latin typeface="Calibri"/>
                          <a:ea typeface="Calibri"/>
                          <a:cs typeface="Calibri"/>
                          <a:sym typeface="Calibri"/>
                        </a:rPr>
                        <a:t>We will continue to co construct and implement a curriculum that caters for the needs of all learners at Park Lane ,ensuring there is a focus on skills and knowledge, where pupil voice is used to drive experience rich opportunities. We will develop an accreditation pathway where all learners are challenged with their learning , ready to transition onto the next stage of their lives.</a:t>
                      </a:r>
                      <a:endParaRPr sz="1400" u="none" strike="noStrike" cap="none"/>
                    </a:p>
                    <a:p>
                      <a:pPr marL="0" marR="0" lvl="0" indent="0" algn="l" rtl="0">
                        <a:lnSpc>
                          <a:spcPct val="100000"/>
                        </a:lnSpc>
                        <a:spcBef>
                          <a:spcPts val="0"/>
                        </a:spcBef>
                        <a:spcAft>
                          <a:spcPts val="0"/>
                        </a:spcAft>
                        <a:buClr>
                          <a:srgbClr val="000000"/>
                        </a:buClr>
                        <a:buSzPts val="1050"/>
                        <a:buFont typeface="Arial"/>
                        <a:buNone/>
                      </a:pPr>
                      <a:r>
                        <a:rPr lang="en-GB" sz="1050" b="1" u="sng" strike="noStrike" cap="none">
                          <a:latin typeface="Calibri"/>
                          <a:ea typeface="Calibri"/>
                          <a:cs typeface="Calibri"/>
                          <a:sym typeface="Calibri"/>
                        </a:rPr>
                        <a:t>Rationale</a:t>
                      </a:r>
                      <a:endParaRPr sz="1400" u="none" strike="noStrike" cap="none"/>
                    </a:p>
                    <a:p>
                      <a:pPr marL="0" marR="0" lvl="0" indent="0" algn="l" rtl="0">
                        <a:lnSpc>
                          <a:spcPct val="100000"/>
                        </a:lnSpc>
                        <a:spcBef>
                          <a:spcPts val="0"/>
                        </a:spcBef>
                        <a:spcAft>
                          <a:spcPts val="0"/>
                        </a:spcAft>
                        <a:buClr>
                          <a:srgbClr val="000000"/>
                        </a:buClr>
                        <a:buSzPts val="1050"/>
                        <a:buFont typeface="Arial"/>
                        <a:buNone/>
                      </a:pPr>
                      <a:r>
                        <a:rPr lang="en-GB" sz="1050" b="1" u="none" strike="noStrike" cap="none">
                          <a:latin typeface="Calibri"/>
                          <a:ea typeface="Calibri"/>
                          <a:cs typeface="Calibri"/>
                          <a:sym typeface="Calibri"/>
                        </a:rPr>
                        <a:t>The Park lane Curriculum does not provide staff with direction when planning for progression personally within lessons and as a whole school.</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050"/>
                        <a:buFont typeface="Arial"/>
                        <a:buNone/>
                      </a:pPr>
                      <a:r>
                        <a:rPr lang="en-GB" sz="1050" b="1" u="none" strike="noStrike" cap="none">
                          <a:latin typeface="Calibri"/>
                          <a:ea typeface="Calibri"/>
                          <a:cs typeface="Calibri"/>
                          <a:sym typeface="Calibri"/>
                        </a:rPr>
                        <a:t>24/25</a:t>
                      </a:r>
                      <a:r>
                        <a:rPr lang="en-GB" sz="1050" u="none" strike="noStrike" cap="none">
                          <a:latin typeface="Calibri"/>
                          <a:ea typeface="Calibri"/>
                          <a:cs typeface="Calibri"/>
                          <a:sym typeface="Calibri"/>
                        </a:rPr>
                        <a:t>-Improve the quality and effectiveness of teaching and learning across the school.</a:t>
                      </a:r>
                      <a:endParaRPr sz="1400" u="none" strike="noStrike" cap="none"/>
                    </a:p>
                    <a:p>
                      <a:pPr marL="0" marR="0" lvl="0" indent="0" algn="l" rtl="0">
                        <a:lnSpc>
                          <a:spcPct val="100000"/>
                        </a:lnSpc>
                        <a:spcBef>
                          <a:spcPts val="0"/>
                        </a:spcBef>
                        <a:spcAft>
                          <a:spcPts val="0"/>
                        </a:spcAft>
                        <a:buClr>
                          <a:srgbClr val="000000"/>
                        </a:buClr>
                        <a:buSzPts val="1050"/>
                        <a:buFont typeface="Arial"/>
                        <a:buNone/>
                      </a:pPr>
                      <a:r>
                        <a:rPr lang="en-GB" sz="1050" b="1" u="none" strike="noStrike" cap="none">
                          <a:latin typeface="Calibri"/>
                          <a:ea typeface="Calibri"/>
                          <a:cs typeface="Calibri"/>
                          <a:sym typeface="Calibri"/>
                        </a:rPr>
                        <a:t>25/26</a:t>
                      </a:r>
                      <a:r>
                        <a:rPr lang="en-GB" sz="1050" u="none" strike="noStrike" cap="none">
                          <a:latin typeface="Calibri"/>
                          <a:ea typeface="Calibri"/>
                          <a:cs typeface="Calibri"/>
                          <a:sym typeface="Calibri"/>
                        </a:rPr>
                        <a:t>-Continue to develop the consistency of highly effective practice in both teaching and Learning across the school.</a:t>
                      </a:r>
                      <a:endParaRPr sz="1400" u="none" strike="noStrike" cap="none"/>
                    </a:p>
                    <a:p>
                      <a:pPr marL="0" marR="0" lvl="0" indent="0" algn="l" rtl="0">
                        <a:lnSpc>
                          <a:spcPct val="100000"/>
                        </a:lnSpc>
                        <a:spcBef>
                          <a:spcPts val="0"/>
                        </a:spcBef>
                        <a:spcAft>
                          <a:spcPts val="0"/>
                        </a:spcAft>
                        <a:buClr>
                          <a:srgbClr val="000000"/>
                        </a:buClr>
                        <a:buSzPts val="1050"/>
                        <a:buFont typeface="Arial"/>
                        <a:buNone/>
                      </a:pP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GB" sz="1050" u="none" strike="noStrike" cap="none">
                          <a:latin typeface="Calibri"/>
                          <a:ea typeface="Calibri"/>
                          <a:cs typeface="Calibri"/>
                          <a:sym typeface="Calibri"/>
                        </a:rPr>
                        <a:t>Over the next 3 years we will continue to embed the Park Lane “good lesson guide” improving the teaching and learning practices to provide high quality education,  maximising pupil progression and outcomes</a:t>
                      </a:r>
                      <a:endParaRPr sz="1400" u="none" strike="noStrike" cap="none"/>
                    </a:p>
                    <a:p>
                      <a:pPr marL="0" marR="0" lvl="0" indent="0" algn="l" rtl="0">
                        <a:lnSpc>
                          <a:spcPct val="100000"/>
                        </a:lnSpc>
                        <a:spcBef>
                          <a:spcPts val="0"/>
                        </a:spcBef>
                        <a:spcAft>
                          <a:spcPts val="0"/>
                        </a:spcAft>
                        <a:buClr>
                          <a:srgbClr val="000000"/>
                        </a:buClr>
                        <a:buSzPts val="1050"/>
                        <a:buFont typeface="Arial"/>
                        <a:buNone/>
                      </a:pPr>
                      <a:r>
                        <a:rPr lang="en-GB" sz="1050" b="1" u="sng" strike="noStrike" cap="none">
                          <a:latin typeface="Calibri"/>
                          <a:ea typeface="Calibri"/>
                          <a:cs typeface="Calibri"/>
                          <a:sym typeface="Calibri"/>
                        </a:rPr>
                        <a:t>Rationale</a:t>
                      </a:r>
                      <a:endParaRPr sz="1400" u="none" strike="noStrike" cap="none"/>
                    </a:p>
                    <a:p>
                      <a:pPr marL="0" marR="0" lvl="0" indent="0" algn="l" rtl="0">
                        <a:lnSpc>
                          <a:spcPct val="100000"/>
                        </a:lnSpc>
                        <a:spcBef>
                          <a:spcPts val="0"/>
                        </a:spcBef>
                        <a:spcAft>
                          <a:spcPts val="0"/>
                        </a:spcAft>
                        <a:buClr>
                          <a:srgbClr val="000000"/>
                        </a:buClr>
                        <a:buSzPts val="1050"/>
                        <a:buFont typeface="Arial"/>
                        <a:buNone/>
                      </a:pPr>
                      <a:r>
                        <a:rPr lang="en-GB" sz="1050" b="1" u="none" strike="noStrike" cap="none">
                          <a:latin typeface="Calibri"/>
                          <a:ea typeface="Calibri"/>
                          <a:cs typeface="Calibri"/>
                          <a:sym typeface="Calibri"/>
                        </a:rPr>
                        <a:t>Through internal quality assurance processes undertaken by a variety of stake holders , it was identified that the quality of teaching and learning was inconsistent across the school.</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050"/>
                        <a:buFont typeface="Arial"/>
                        <a:buNone/>
                      </a:pPr>
                      <a:r>
                        <a:rPr lang="en-GB" sz="1050" b="1" u="none" strike="noStrike" cap="none">
                          <a:latin typeface="Calibri"/>
                          <a:ea typeface="Calibri"/>
                          <a:cs typeface="Calibri"/>
                          <a:sym typeface="Calibri"/>
                        </a:rPr>
                        <a:t>24/25</a:t>
                      </a:r>
                      <a:r>
                        <a:rPr lang="en-GB" sz="1050" u="none" strike="noStrike" cap="none">
                          <a:latin typeface="Calibri"/>
                          <a:ea typeface="Calibri"/>
                          <a:cs typeface="Calibri"/>
                          <a:sym typeface="Calibri"/>
                        </a:rPr>
                        <a:t>- Develop and establish pupil support systems to enhance whole school provision.</a:t>
                      </a:r>
                      <a:endParaRPr sz="1400" u="none" strike="noStrike" cap="none"/>
                    </a:p>
                    <a:p>
                      <a:pPr marL="0" marR="0" lvl="0" indent="0" algn="l" rtl="0">
                        <a:lnSpc>
                          <a:spcPct val="100000"/>
                        </a:lnSpc>
                        <a:spcBef>
                          <a:spcPts val="0"/>
                        </a:spcBef>
                        <a:spcAft>
                          <a:spcPts val="0"/>
                        </a:spcAft>
                        <a:buClr>
                          <a:srgbClr val="000000"/>
                        </a:buClr>
                        <a:buSzPts val="1050"/>
                        <a:buFont typeface="Arial"/>
                        <a:buNone/>
                      </a:pPr>
                      <a:r>
                        <a:rPr lang="en-GB" sz="1050" b="1" u="none" strike="noStrike" cap="none">
                          <a:latin typeface="Calibri"/>
                          <a:ea typeface="Calibri"/>
                          <a:cs typeface="Calibri"/>
                          <a:sym typeface="Calibri"/>
                        </a:rPr>
                        <a:t>25/26</a:t>
                      </a:r>
                      <a:r>
                        <a:rPr lang="en-GB" sz="1050" u="none" strike="noStrike" cap="none">
                          <a:latin typeface="Calibri"/>
                          <a:ea typeface="Calibri"/>
                          <a:cs typeface="Calibri"/>
                          <a:sym typeface="Calibri"/>
                        </a:rPr>
                        <a:t>-Countinu to enhance Pupil Support systems to strengthen the effectiveness of intervention strategies and tracking of pupil wellbeing.</a:t>
                      </a:r>
                      <a:endParaRPr sz="1400" u="none" strike="noStrike" cap="none"/>
                    </a:p>
                    <a:p>
                      <a:pPr marL="0" marR="0" lvl="0" indent="0" algn="l" rtl="0">
                        <a:lnSpc>
                          <a:spcPct val="100000"/>
                        </a:lnSpc>
                        <a:spcBef>
                          <a:spcPts val="0"/>
                        </a:spcBef>
                        <a:spcAft>
                          <a:spcPts val="0"/>
                        </a:spcAft>
                        <a:buClr>
                          <a:srgbClr val="000000"/>
                        </a:buClr>
                        <a:buSzPts val="1050"/>
                        <a:buFont typeface="Arial"/>
                        <a:buNone/>
                      </a:pP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GB" sz="1050" u="none" strike="noStrike" cap="none">
                          <a:latin typeface="Calibri"/>
                          <a:ea typeface="Calibri"/>
                          <a:cs typeface="Calibri"/>
                          <a:sym typeface="Calibri"/>
                        </a:rPr>
                        <a:t>The implementation and development of a Pupils Support Team who use proactive approaches to support both staff and Pupils. The team will drive and embed the systems ( Risk Matrix ,Personal Support plan, Referral system and Reporting and Recording platform) ensuring there is consistency in our practices as a school, while providing bespoke support to staff and pupils.</a:t>
                      </a:r>
                      <a:endParaRPr sz="1400" u="none" strike="noStrike" cap="none"/>
                    </a:p>
                    <a:p>
                      <a:pPr marL="0" marR="0" lvl="0" indent="0" algn="l" rtl="0">
                        <a:lnSpc>
                          <a:spcPct val="100000"/>
                        </a:lnSpc>
                        <a:spcBef>
                          <a:spcPts val="0"/>
                        </a:spcBef>
                        <a:spcAft>
                          <a:spcPts val="0"/>
                        </a:spcAft>
                        <a:buClr>
                          <a:srgbClr val="000000"/>
                        </a:buClr>
                        <a:buSzPts val="1050"/>
                        <a:buFont typeface="Arial"/>
                        <a:buNone/>
                      </a:pPr>
                      <a:r>
                        <a:rPr lang="en-GB" sz="1050" b="1" u="sng" strike="noStrike" cap="none">
                          <a:latin typeface="Calibri"/>
                          <a:ea typeface="Calibri"/>
                          <a:cs typeface="Calibri"/>
                          <a:sym typeface="Calibri"/>
                        </a:rPr>
                        <a:t>Rationale</a:t>
                      </a:r>
                      <a:endParaRPr sz="1400" u="none" strike="noStrike" cap="none"/>
                    </a:p>
                    <a:p>
                      <a:pPr marL="0" marR="0" lvl="0" indent="0" algn="l" rtl="0">
                        <a:lnSpc>
                          <a:spcPct val="100000"/>
                        </a:lnSpc>
                        <a:spcBef>
                          <a:spcPts val="0"/>
                        </a:spcBef>
                        <a:spcAft>
                          <a:spcPts val="0"/>
                        </a:spcAft>
                        <a:buClr>
                          <a:srgbClr val="000000"/>
                        </a:buClr>
                        <a:buSzPts val="1050"/>
                        <a:buFont typeface="Arial"/>
                        <a:buNone/>
                      </a:pPr>
                      <a:r>
                        <a:rPr lang="en-GB" sz="1050" b="1" u="none" strike="noStrike" cap="none">
                          <a:latin typeface="Calibri"/>
                          <a:ea typeface="Calibri"/>
                          <a:cs typeface="Calibri"/>
                          <a:sym typeface="Calibri"/>
                        </a:rPr>
                        <a:t>Through staff engagement in the form of whole school questionnaires it was established that behaviours are managed inconsistently and there is limited strategies in place to support individual pupils.</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050"/>
                        <a:buFont typeface="Arial"/>
                        <a:buNone/>
                      </a:pPr>
                      <a:r>
                        <a:rPr lang="en-GB" sz="1050" b="1" u="none" strike="noStrike" cap="none">
                          <a:latin typeface="Calibri"/>
                          <a:ea typeface="Calibri"/>
                          <a:cs typeface="Calibri"/>
                          <a:sym typeface="Calibri"/>
                        </a:rPr>
                        <a:t>24/25</a:t>
                      </a:r>
                      <a:r>
                        <a:rPr lang="en-GB" sz="1050" u="none" strike="noStrike" cap="none">
                          <a:latin typeface="Calibri"/>
                          <a:ea typeface="Calibri"/>
                          <a:cs typeface="Calibri"/>
                          <a:sym typeface="Calibri"/>
                        </a:rPr>
                        <a:t>-Develop and enhance Leadership at all levels where accurate performance evaluations can be made.</a:t>
                      </a:r>
                      <a:endParaRPr sz="1400" u="none" strike="noStrike" cap="none"/>
                    </a:p>
                    <a:p>
                      <a:pPr marL="0" marR="0" lvl="0" indent="0" algn="l" rtl="0">
                        <a:lnSpc>
                          <a:spcPct val="100000"/>
                        </a:lnSpc>
                        <a:spcBef>
                          <a:spcPts val="0"/>
                        </a:spcBef>
                        <a:spcAft>
                          <a:spcPts val="0"/>
                        </a:spcAft>
                        <a:buClr>
                          <a:srgbClr val="000000"/>
                        </a:buClr>
                        <a:buSzPts val="1050"/>
                        <a:buFont typeface="Arial"/>
                        <a:buNone/>
                      </a:pPr>
                      <a:r>
                        <a:rPr lang="en-GB" sz="1050" b="1" u="none" strike="noStrike" cap="none">
                          <a:latin typeface="Calibri"/>
                          <a:ea typeface="Calibri"/>
                          <a:cs typeface="Calibri"/>
                          <a:sym typeface="Calibri"/>
                        </a:rPr>
                        <a:t>25/26</a:t>
                      </a:r>
                      <a:r>
                        <a:rPr lang="en-GB" sz="1050" u="none" strike="noStrike" cap="none">
                          <a:latin typeface="Calibri"/>
                          <a:ea typeface="Calibri"/>
                          <a:cs typeface="Calibri"/>
                          <a:sym typeface="Calibri"/>
                        </a:rPr>
                        <a:t>-Continue to enhance and streamline systems to comprehensively evaluate the effectiveness of the school’s performance.</a:t>
                      </a:r>
                      <a:endParaRPr sz="1400" u="none" strike="noStrike" cap="none"/>
                    </a:p>
                    <a:p>
                      <a:pPr marL="0" marR="0" lvl="0" indent="0" algn="l" rtl="0">
                        <a:lnSpc>
                          <a:spcPct val="100000"/>
                        </a:lnSpc>
                        <a:spcBef>
                          <a:spcPts val="0"/>
                        </a:spcBef>
                        <a:spcAft>
                          <a:spcPts val="0"/>
                        </a:spcAft>
                        <a:buClr>
                          <a:srgbClr val="000000"/>
                        </a:buClr>
                        <a:buSzPts val="1050"/>
                        <a:buFont typeface="Arial"/>
                        <a:buNone/>
                      </a:pPr>
                      <a:endParaRPr sz="105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GB" sz="1050" u="none" strike="noStrike" cap="none">
                          <a:latin typeface="Calibri"/>
                          <a:ea typeface="Calibri"/>
                          <a:cs typeface="Calibri"/>
                          <a:sym typeface="Calibri"/>
                        </a:rPr>
                        <a:t>We will continue to develop leaderships skills at all levels of the staffing profile in line with the Park Lane job roles. Bespoke and corporate CPD and PL will drive and ensure we continue to improve as a learning organisation through high quality innovative and collaborative practice.</a:t>
                      </a:r>
                      <a:endParaRPr sz="1400" u="none" strike="noStrike" cap="none"/>
                    </a:p>
                    <a:p>
                      <a:pPr marL="0" marR="0" lvl="0" indent="0" algn="l" rtl="0">
                        <a:lnSpc>
                          <a:spcPct val="100000"/>
                        </a:lnSpc>
                        <a:spcBef>
                          <a:spcPts val="0"/>
                        </a:spcBef>
                        <a:spcAft>
                          <a:spcPts val="0"/>
                        </a:spcAft>
                        <a:buClr>
                          <a:srgbClr val="000000"/>
                        </a:buClr>
                        <a:buSzPts val="1050"/>
                        <a:buFont typeface="Arial"/>
                        <a:buNone/>
                      </a:pPr>
                      <a:r>
                        <a:rPr lang="en-GB" sz="1050" b="1" u="sng" strike="noStrike" cap="none">
                          <a:latin typeface="Calibri"/>
                          <a:ea typeface="Calibri"/>
                          <a:cs typeface="Calibri"/>
                          <a:sym typeface="Calibri"/>
                        </a:rPr>
                        <a:t>Rationale</a:t>
                      </a:r>
                      <a:endParaRPr sz="1050" b="1" u="sng"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r>
                        <a:rPr lang="en-GB" sz="1050" b="1" u="none" strike="noStrike" cap="none">
                          <a:latin typeface="Calibri"/>
                          <a:ea typeface="Calibri"/>
                          <a:cs typeface="Calibri"/>
                          <a:sym typeface="Calibri"/>
                        </a:rPr>
                        <a:t>Due the a new staffing profile a clear understanding of job roles and levels of accountability ensuring whole school progress is not down to one individual. Clear expectations within their job roles will provide direction and whole school accountability across the staffing profile.</a:t>
                      </a:r>
                      <a:endParaRPr sz="1400" u="none" strike="noStrike" cap="none"/>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91">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graphicFrame>
        <p:nvGraphicFramePr>
          <p:cNvPr id="128" name="Google Shape;128;p91"/>
          <p:cNvGraphicFramePr/>
          <p:nvPr/>
        </p:nvGraphicFramePr>
        <p:xfrm>
          <a:off x="572543" y="1225639"/>
          <a:ext cx="3000000" cy="3000000"/>
        </p:xfrm>
        <a:graphic>
          <a:graphicData uri="http://schemas.openxmlformats.org/drawingml/2006/table">
            <a:tbl>
              <a:tblPr firstRow="1" bandRow="1">
                <a:noFill/>
                <a:tableStyleId>{6F743199-9CBD-46CA-87C8-DF45866A8C15}</a:tableStyleId>
              </a:tblPr>
              <a:tblGrid>
                <a:gridCol w="5523450">
                  <a:extLst>
                    <a:ext uri="{9D8B030D-6E8A-4147-A177-3AD203B41FA5}">
                      <a16:colId xmlns:a16="http://schemas.microsoft.com/office/drawing/2014/main" val="20000"/>
                    </a:ext>
                  </a:extLst>
                </a:gridCol>
                <a:gridCol w="5523450">
                  <a:extLst>
                    <a:ext uri="{9D8B030D-6E8A-4147-A177-3AD203B41FA5}">
                      <a16:colId xmlns:a16="http://schemas.microsoft.com/office/drawing/2014/main" val="20001"/>
                    </a:ext>
                  </a:extLst>
                </a:gridCol>
              </a:tblGrid>
              <a:tr h="525600">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Where we are now</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Where are we going</a:t>
                      </a:r>
                      <a:endParaRPr sz="1400" u="none" strike="noStrike" cap="none"/>
                    </a:p>
                  </a:txBody>
                  <a:tcPr marL="91450" marR="91450" marT="45725" marB="45725"/>
                </a:tc>
                <a:extLst>
                  <a:ext uri="{0D108BD9-81ED-4DB2-BD59-A6C34878D82A}">
                    <a16:rowId xmlns:a16="http://schemas.microsoft.com/office/drawing/2014/main" val="10000"/>
                  </a:ext>
                </a:extLst>
              </a:tr>
              <a:tr h="4226825">
                <a:tc>
                  <a:txBody>
                    <a:bodyPr/>
                    <a:lstStyle/>
                    <a:p>
                      <a:pPr marL="457200" marR="0" lvl="0" indent="-298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Curriculum development to date has been focussed on Health and Wellbeing, this has been </a:t>
                      </a:r>
                      <a:r>
                        <a:rPr lang="en-GB" sz="1100" u="sng" strike="noStrike" cap="none">
                          <a:solidFill>
                            <a:schemeClr val="hlink"/>
                          </a:solidFill>
                          <a:latin typeface="Calibri"/>
                          <a:ea typeface="Calibri"/>
                          <a:cs typeface="Calibri"/>
                          <a:sym typeface="Calibri"/>
                          <a:hlinkClick r:id="rId5"/>
                        </a:rPr>
                        <a:t> evaluated</a:t>
                      </a:r>
                      <a:r>
                        <a:rPr lang="en-GB" sz="1100" u="none" strike="noStrike" cap="none">
                          <a:latin typeface="Calibri"/>
                          <a:ea typeface="Calibri"/>
                          <a:cs typeface="Calibri"/>
                          <a:sym typeface="Calibri"/>
                        </a:rPr>
                        <a:t> and built on in academic year 24/25.</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Ideas were gathered from pupils and staff</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chemeClr val="dk1"/>
                          </a:solidFill>
                          <a:latin typeface="Calibri"/>
                          <a:ea typeface="Calibri"/>
                          <a:cs typeface="Calibri"/>
                          <a:sym typeface="Calibri"/>
                        </a:rPr>
                        <a:t> ‘What Matters’ statement have been mapped to ensure coverage across a </a:t>
                      </a:r>
                      <a:r>
                        <a:rPr lang="en-GB" sz="11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4 year cycle</a:t>
                      </a:r>
                      <a:r>
                        <a:rPr lang="en-GB" sz="1100" b="0" i="0" u="none" strike="noStrike" cap="none">
                          <a:solidFill>
                            <a:schemeClr val="dk1"/>
                          </a:solidFill>
                          <a:latin typeface="Calibri"/>
                          <a:ea typeface="Calibri"/>
                          <a:cs typeface="Calibri"/>
                          <a:sym typeface="Calibri"/>
                        </a:rPr>
                        <a:t>.</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chemeClr val="dk1"/>
                          </a:solidFill>
                          <a:latin typeface="Calibri"/>
                          <a:ea typeface="Calibri"/>
                          <a:cs typeface="Calibri"/>
                          <a:sym typeface="Calibri"/>
                        </a:rPr>
                        <a:t>3 of 6 AoLE leads have attended networking events, building links with other area leads within RCT.</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chemeClr val="dk1"/>
                          </a:solidFill>
                          <a:latin typeface="Calibri"/>
                          <a:ea typeface="Calibri"/>
                          <a:cs typeface="Calibri"/>
                          <a:sym typeface="Calibri"/>
                        </a:rPr>
                        <a:t>Pupil friendly “I can…” statements are now clearly visible in all classrooms and throughout the school.</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Descriptions of learning have been broken down into smaller steps, shared with staff and rolled out Spring 25. This has been built on and developed term by term.</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Planning template, and how it was being used has been </a:t>
                      </a:r>
                      <a:r>
                        <a:rPr lang="en-GB" sz="1100" u="sng" strike="noStrike" cap="none">
                          <a:solidFill>
                            <a:schemeClr val="hlink"/>
                          </a:solidFill>
                          <a:latin typeface="Calibri"/>
                          <a:ea typeface="Calibri"/>
                          <a:cs typeface="Calibri"/>
                          <a:sym typeface="Calibri"/>
                          <a:hlinkClick r:id="rId7"/>
                        </a:rPr>
                        <a:t>evaluated</a:t>
                      </a:r>
                      <a:r>
                        <a:rPr lang="en-GB" sz="1100" u="none" strike="noStrike" cap="none">
                          <a:latin typeface="Calibri"/>
                          <a:ea typeface="Calibri"/>
                          <a:cs typeface="Calibri"/>
                          <a:sym typeface="Calibri"/>
                        </a:rPr>
                        <a:t>.</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chemeClr val="dk1"/>
                          </a:solidFill>
                          <a:latin typeface="Calibri"/>
                          <a:ea typeface="Calibri"/>
                          <a:cs typeface="Calibri"/>
                          <a:sym typeface="Calibri"/>
                        </a:rPr>
                        <a:t>New </a:t>
                      </a:r>
                      <a:r>
                        <a:rPr lang="en-GB" sz="1100" b="0"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mid-term planning </a:t>
                      </a:r>
                      <a:r>
                        <a:rPr lang="en-GB" sz="1100" b="0" i="0" u="none" strike="noStrike" cap="none">
                          <a:solidFill>
                            <a:schemeClr val="dk1"/>
                          </a:solidFill>
                          <a:latin typeface="Calibri"/>
                          <a:ea typeface="Calibri"/>
                          <a:cs typeface="Calibri"/>
                          <a:sym typeface="Calibri"/>
                        </a:rPr>
                        <a:t>format developed and rolled out Spring term 25.</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chemeClr val="dk1"/>
                          </a:solidFill>
                          <a:latin typeface="Calibri"/>
                          <a:ea typeface="Calibri"/>
                          <a:cs typeface="Calibri"/>
                          <a:sym typeface="Calibri"/>
                        </a:rPr>
                        <a:t>Team planning days arranged termly to allow for collaborations within departments. </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chemeClr val="dk1"/>
                          </a:solidFill>
                          <a:latin typeface="Calibri"/>
                          <a:ea typeface="Calibri"/>
                          <a:cs typeface="Calibri"/>
                          <a:sym typeface="Calibri"/>
                        </a:rPr>
                        <a:t>QA processes directly linked to how the new curriculum documents are being used has been built into MER calendar </a:t>
                      </a:r>
                      <a:r>
                        <a:rPr lang="en-GB" sz="1100" b="0" i="0" u="sng" strike="noStrike" cap="none">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including work scrutiny </a:t>
                      </a:r>
                      <a:r>
                        <a:rPr lang="en-GB" sz="1100" b="0" i="0" u="none" strike="noStrike" cap="none">
                          <a:solidFill>
                            <a:schemeClr val="dk1"/>
                          </a:solidFill>
                          <a:latin typeface="Calibri"/>
                          <a:ea typeface="Calibri"/>
                          <a:cs typeface="Calibri"/>
                          <a:sym typeface="Calibri"/>
                        </a:rPr>
                        <a:t>and </a:t>
                      </a:r>
                      <a:r>
                        <a:rPr lang="en-GB" sz="1100" b="0" i="0" u="sng" strike="noStrike" cap="none">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learning walks</a:t>
                      </a:r>
                      <a:r>
                        <a:rPr lang="en-GB" sz="1100" b="0" i="0" u="none" strike="noStrike" cap="none">
                          <a:solidFill>
                            <a:schemeClr val="dk1"/>
                          </a:solidFill>
                          <a:latin typeface="Calibri"/>
                          <a:ea typeface="Calibri"/>
                          <a:cs typeface="Calibri"/>
                          <a:sym typeface="Calibri"/>
                        </a:rPr>
                        <a:t>.</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chemeClr val="dk1"/>
                          </a:solidFill>
                          <a:latin typeface="Calibri"/>
                          <a:ea typeface="Calibri"/>
                          <a:cs typeface="Calibri"/>
                          <a:sym typeface="Calibri"/>
                        </a:rPr>
                        <a:t>Curriculum and planning documents </a:t>
                      </a:r>
                      <a:r>
                        <a:rPr lang="en-GB" sz="1100" b="0" i="0" u="sng" strike="noStrike" cap="none">
                          <a:solidFill>
                            <a:schemeClr val="dk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evaluated</a:t>
                      </a:r>
                      <a:r>
                        <a:rPr lang="en-GB" sz="1100" b="0" i="0" u="none" strike="noStrike" cap="none">
                          <a:solidFill>
                            <a:schemeClr val="dk1"/>
                          </a:solidFill>
                          <a:latin typeface="Calibri"/>
                          <a:ea typeface="Calibri"/>
                          <a:cs typeface="Calibri"/>
                          <a:sym typeface="Calibri"/>
                        </a:rPr>
                        <a:t> by teaching staff.</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GB" sz="1100" b="0" i="0" u="sng" strike="noStrike" cap="none">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Lesson planning template </a:t>
                      </a:r>
                      <a:r>
                        <a:rPr lang="en-GB" sz="1100" b="0" i="0" u="none" strike="noStrike" cap="none">
                          <a:solidFill>
                            <a:schemeClr val="dk1"/>
                          </a:solidFill>
                          <a:latin typeface="Calibri"/>
                          <a:ea typeface="Calibri"/>
                          <a:cs typeface="Calibri"/>
                          <a:sym typeface="Calibri"/>
                        </a:rPr>
                        <a:t>updated to reflect changes in mid term planning.</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GB" sz="1100" b="0" i="0" u="sng" strike="noStrike" cap="none">
                          <a:solidFill>
                            <a:schemeClr val="dk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Descriptions of Learning </a:t>
                      </a:r>
                      <a:r>
                        <a:rPr lang="en-GB" sz="1100" b="0" i="0" u="none" strike="noStrike" cap="none">
                          <a:solidFill>
                            <a:schemeClr val="dk1"/>
                          </a:solidFill>
                          <a:latin typeface="Calibri"/>
                          <a:ea typeface="Calibri"/>
                          <a:cs typeface="Calibri"/>
                          <a:sym typeface="Calibri"/>
                        </a:rPr>
                        <a:t>document refined with clear key for labelling.</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GB" sz="1100" b="0" i="0" u="sng" strike="noStrike" cap="none">
                          <a:solidFill>
                            <a:schemeClr val="dk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Guidance document </a:t>
                      </a:r>
                      <a:r>
                        <a:rPr lang="en-GB" sz="1100" b="0" i="0" u="none" strike="noStrike" cap="none">
                          <a:solidFill>
                            <a:schemeClr val="dk1"/>
                          </a:solidFill>
                          <a:latin typeface="Calibri"/>
                          <a:ea typeface="Calibri"/>
                          <a:cs typeface="Calibri"/>
                          <a:sym typeface="Calibri"/>
                        </a:rPr>
                        <a:t>for teachers created to support planning.</a:t>
                      </a:r>
                      <a:endParaRPr sz="1100" u="none" strike="noStrike" cap="none"/>
                    </a:p>
                    <a:p>
                      <a:pPr marL="457200" marR="0" lvl="0" indent="-298450" algn="l" rtl="0">
                        <a:lnSpc>
                          <a:spcPct val="100000"/>
                        </a:lnSpc>
                        <a:spcBef>
                          <a:spcPts val="0"/>
                        </a:spcBef>
                        <a:spcAft>
                          <a:spcPts val="0"/>
                        </a:spcAft>
                        <a:buClr>
                          <a:srgbClr val="000000"/>
                        </a:buClr>
                        <a:buSzPts val="1100"/>
                        <a:buFont typeface="Arial"/>
                        <a:buChar char="●"/>
                      </a:pPr>
                      <a:r>
                        <a:rPr lang="en-GB" sz="1100" b="0" i="0" u="sng" strike="noStrike" cap="none">
                          <a:solidFill>
                            <a:schemeClr val="dk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Curriculum tracker </a:t>
                      </a:r>
                      <a:r>
                        <a:rPr lang="en-GB" sz="1100" b="0" i="0" u="none" strike="noStrike" cap="none">
                          <a:solidFill>
                            <a:schemeClr val="dk1"/>
                          </a:solidFill>
                          <a:latin typeface="Calibri"/>
                          <a:ea typeface="Calibri"/>
                          <a:cs typeface="Calibri"/>
                          <a:sym typeface="Calibri"/>
                        </a:rPr>
                        <a:t>in development. </a:t>
                      </a:r>
                      <a:endParaRPr sz="1100" u="none" strike="noStrike" cap="none"/>
                    </a:p>
                  </a:txBody>
                  <a:tcPr marL="91450" marR="91450" marT="45725" marB="45725"/>
                </a:tc>
                <a:tc>
                  <a:txBody>
                    <a:bodyPr/>
                    <a:lstStyle/>
                    <a:p>
                      <a:pPr marL="457200" marR="0" lvl="0" indent="-298450" algn="l" rtl="0">
                        <a:lnSpc>
                          <a:spcPct val="100000"/>
                        </a:lnSpc>
                        <a:spcBef>
                          <a:spcPts val="0"/>
                        </a:spcBef>
                        <a:spcAft>
                          <a:spcPts val="0"/>
                        </a:spcAft>
                        <a:buClr>
                          <a:schemeClr val="dk1"/>
                        </a:buClr>
                        <a:buSzPts val="1100"/>
                        <a:buFont typeface="Arial"/>
                        <a:buChar char="●"/>
                      </a:pPr>
                      <a:r>
                        <a:rPr lang="en-GB" sz="1100" u="none" strike="noStrike" cap="none">
                          <a:latin typeface="Calibri"/>
                          <a:ea typeface="Calibri"/>
                          <a:cs typeface="Calibri"/>
                          <a:sym typeface="Calibri"/>
                        </a:rPr>
                        <a:t>Evaluate what is currently in place within the school. Focus on 1 cross cutting theme per term to integrate. Introduce rich learning weeks to support the roll out. </a:t>
                      </a:r>
                      <a:endParaRPr sz="11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Arial"/>
                        <a:buChar char="●"/>
                      </a:pPr>
                      <a:r>
                        <a:rPr lang="en-GB" sz="1100" u="none" strike="noStrike" cap="none">
                          <a:latin typeface="Calibri"/>
                          <a:ea typeface="Calibri"/>
                          <a:cs typeface="Calibri"/>
                          <a:sym typeface="Calibri"/>
                        </a:rPr>
                        <a:t>AoLE leads to engage with local networks for their subject area. Leads to complete audit and develop and action plan for their AoLE, additional time to be allocated per half term to support this.</a:t>
                      </a:r>
                      <a:endParaRPr sz="11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Arial"/>
                        <a:buChar char="●"/>
                      </a:pPr>
                      <a:r>
                        <a:rPr lang="en-GB" sz="1100" u="none" strike="noStrike" cap="none">
                          <a:latin typeface="Calibri"/>
                          <a:ea typeface="Calibri"/>
                          <a:cs typeface="Calibri"/>
                          <a:sym typeface="Calibri"/>
                        </a:rPr>
                        <a:t>Revisit 4 purposes/ I can statements with staff. Gather information about how classes are using these. Twilight with staff to break down what skills/ knowledge/ experiences are required to develop each I can statement. Development of staff understanding of skills.</a:t>
                      </a:r>
                      <a:endParaRPr sz="1100" u="none" strike="noStrike" cap="none"/>
                    </a:p>
                    <a:p>
                      <a:pPr marL="457200" marR="0" lvl="0" indent="-298450" algn="l" rtl="0">
                        <a:lnSpc>
                          <a:spcPct val="100000"/>
                        </a:lnSpc>
                        <a:spcBef>
                          <a:spcPts val="0"/>
                        </a:spcBef>
                        <a:spcAft>
                          <a:spcPts val="0"/>
                        </a:spcAft>
                        <a:buClr>
                          <a:schemeClr val="dk1"/>
                        </a:buClr>
                        <a:buSzPts val="1100"/>
                        <a:buFont typeface="Arial"/>
                        <a:buChar char="●"/>
                      </a:pPr>
                      <a:r>
                        <a:rPr lang="en-GB" sz="1100" u="none" strike="noStrike" cap="none">
                          <a:latin typeface="Calibri"/>
                          <a:ea typeface="Calibri"/>
                          <a:cs typeface="Calibri"/>
                          <a:sym typeface="Calibri"/>
                        </a:rPr>
                        <a:t>Develop and build the current Description of Learning breakdowns into the moderation process.</a:t>
                      </a:r>
                      <a:endParaRPr sz="1100" u="none" strike="noStrike" cap="none"/>
                    </a:p>
                    <a:p>
                      <a:pPr marL="457200" marR="0" lvl="0" indent="-298450" algn="l" rtl="0">
                        <a:lnSpc>
                          <a:spcPct val="100000"/>
                        </a:lnSpc>
                        <a:spcBef>
                          <a:spcPts val="0"/>
                        </a:spcBef>
                        <a:spcAft>
                          <a:spcPts val="0"/>
                        </a:spcAft>
                        <a:buClr>
                          <a:schemeClr val="dk1"/>
                        </a:buClr>
                        <a:buSzPts val="1100"/>
                        <a:buFont typeface="Arial"/>
                        <a:buChar char="●"/>
                      </a:pPr>
                      <a:r>
                        <a:rPr lang="en-GB" sz="1100" u="none" strike="noStrike" cap="none">
                          <a:latin typeface="Calibri"/>
                          <a:ea typeface="Calibri"/>
                          <a:cs typeface="Calibri"/>
                          <a:sym typeface="Calibri"/>
                        </a:rPr>
                        <a:t>Introduce completed curriculum tracker to staff and roll out.</a:t>
                      </a:r>
                      <a:endParaRPr sz="11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GB" sz="1100" u="none" strike="noStrike" cap="none">
                          <a:latin typeface="Calibri"/>
                          <a:ea typeface="Calibri"/>
                          <a:cs typeface="Calibri"/>
                          <a:sym typeface="Calibri"/>
                        </a:rPr>
                        <a:t>Research and adopt assessment packages to meet the developing needs of our learners. </a:t>
                      </a:r>
                      <a:endParaRPr sz="11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GB" sz="1100" u="none" strike="noStrike" cap="none">
                          <a:latin typeface="Calibri"/>
                          <a:ea typeface="Calibri"/>
                          <a:cs typeface="Calibri"/>
                          <a:sym typeface="Calibri"/>
                        </a:rPr>
                        <a:t>AoLE and curriculum leads to engage with assessment and progression PLN.</a:t>
                      </a:r>
                      <a:endParaRPr sz="11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GB" sz="1100" u="none" strike="noStrike" cap="none">
                          <a:latin typeface="Calibri"/>
                          <a:ea typeface="Calibri"/>
                          <a:cs typeface="Calibri"/>
                          <a:sym typeface="Calibri"/>
                        </a:rPr>
                        <a:t>Senior department lead to adopt and roll out ASDAN accredited courses and research other options to expand the accreditation offer. </a:t>
                      </a:r>
                      <a:endParaRPr sz="11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GB" sz="1100" u="none" strike="noStrike" cap="none">
                          <a:latin typeface="Calibri"/>
                          <a:ea typeface="Calibri"/>
                          <a:cs typeface="Calibri"/>
                          <a:sym typeface="Calibri"/>
                        </a:rPr>
                        <a:t>Introduction of the PE coordinator role - Darhian.</a:t>
                      </a:r>
                      <a:endParaRPr sz="11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GB" sz="1100" u="none" strike="noStrike" cap="none">
                          <a:latin typeface="Calibri"/>
                          <a:ea typeface="Calibri"/>
                          <a:cs typeface="Calibri"/>
                          <a:sym typeface="Calibri"/>
                        </a:rPr>
                        <a:t>Develop a physical skills tracker</a:t>
                      </a:r>
                      <a:endParaRPr sz="1100" u="none" strike="noStrike" cap="none"/>
                    </a:p>
                    <a:p>
                      <a:pPr marL="457200" marR="0" lvl="0" indent="-298450" algn="l" rtl="0">
                        <a:lnSpc>
                          <a:spcPct val="100000"/>
                        </a:lnSpc>
                        <a:spcBef>
                          <a:spcPts val="0"/>
                        </a:spcBef>
                        <a:spcAft>
                          <a:spcPts val="0"/>
                        </a:spcAft>
                        <a:buClr>
                          <a:schemeClr val="dk1"/>
                        </a:buClr>
                        <a:buSzPts val="1100"/>
                        <a:buFont typeface="Arial"/>
                        <a:buChar char="●"/>
                      </a:pPr>
                      <a:r>
                        <a:rPr lang="en-GB" sz="1100" u="none" strike="noStrike" cap="none">
                          <a:latin typeface="Calibri"/>
                          <a:ea typeface="Calibri"/>
                          <a:cs typeface="Calibri"/>
                          <a:sym typeface="Calibri"/>
                        </a:rPr>
                        <a:t>Development of PE curriculum linked to gymnastics , HRF, Athletics, Ball Games , Swimming /Hydro , Rebound ,boccia, sensory circuits, physical literacy/ numeracy, duckling water programme))</a:t>
                      </a:r>
                      <a:endParaRPr sz="1100" u="none" strike="noStrike" cap="none"/>
                    </a:p>
                    <a:p>
                      <a:pPr marL="457200" marR="0" lvl="0" indent="-298450" algn="l" rtl="0">
                        <a:lnSpc>
                          <a:spcPct val="100000"/>
                        </a:lnSpc>
                        <a:spcBef>
                          <a:spcPts val="0"/>
                        </a:spcBef>
                        <a:spcAft>
                          <a:spcPts val="0"/>
                        </a:spcAft>
                        <a:buClr>
                          <a:schemeClr val="dk1"/>
                        </a:buClr>
                        <a:buSzPts val="1100"/>
                        <a:buFont typeface="Arial"/>
                        <a:buChar char="●"/>
                      </a:pPr>
                      <a:r>
                        <a:rPr lang="en-GB" sz="1100" u="none" strike="noStrike" cap="none">
                          <a:latin typeface="Calibri"/>
                          <a:ea typeface="Calibri"/>
                          <a:cs typeface="Calibri"/>
                          <a:sym typeface="Calibri"/>
                        </a:rPr>
                        <a:t>Department development plans to outline specific curriculum development aims /strategies</a:t>
                      </a:r>
                      <a:endParaRPr/>
                    </a:p>
                    <a:p>
                      <a:pPr marL="457200" marR="0" lvl="0" indent="-298450" algn="l" rtl="0">
                        <a:lnSpc>
                          <a:spcPct val="100000"/>
                        </a:lnSpc>
                        <a:spcBef>
                          <a:spcPts val="0"/>
                        </a:spcBef>
                        <a:spcAft>
                          <a:spcPts val="0"/>
                        </a:spcAft>
                        <a:buClr>
                          <a:schemeClr val="dk1"/>
                        </a:buClr>
                        <a:buSzPts val="1100"/>
                        <a:buFont typeface="Arial"/>
                        <a:buChar char="●"/>
                      </a:pPr>
                      <a:r>
                        <a:rPr lang="en-GB" sz="1100" u="none" strike="noStrike" cap="none">
                          <a:latin typeface="Calibri"/>
                          <a:ea typeface="Calibri"/>
                          <a:cs typeface="Calibri"/>
                          <a:sym typeface="Calibri"/>
                        </a:rPr>
                        <a:t>Development of Forest school approach to support T+L</a:t>
                      </a:r>
                      <a:endParaRPr sz="11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29" name="Google Shape;129;p91"/>
          <p:cNvGraphicFramePr/>
          <p:nvPr/>
        </p:nvGraphicFramePr>
        <p:xfrm>
          <a:off x="572543" y="315067"/>
          <a:ext cx="3000000" cy="3000000"/>
        </p:xfrm>
        <a:graphic>
          <a:graphicData uri="http://schemas.openxmlformats.org/drawingml/2006/table">
            <a:tbl>
              <a:tblPr firstRow="1" bandRow="1">
                <a:noFill/>
                <a:tableStyleId>{6F743199-9CBD-46CA-87C8-DF45866A8C15}</a:tableStyleId>
              </a:tblPr>
              <a:tblGrid>
                <a:gridCol w="5523450">
                  <a:extLst>
                    <a:ext uri="{9D8B030D-6E8A-4147-A177-3AD203B41FA5}">
                      <a16:colId xmlns:a16="http://schemas.microsoft.com/office/drawing/2014/main" val="20000"/>
                    </a:ext>
                  </a:extLst>
                </a:gridCol>
                <a:gridCol w="55234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INSPECTION AREA 1 [Teaching &amp; Learning]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STRATEGIC LEAD- MG</a:t>
                      </a:r>
                      <a:endParaRPr sz="1400" u="none" strike="noStrike" cap="none"/>
                    </a:p>
                  </a:txBody>
                  <a:tcPr marL="91450" marR="91450" marT="45725" marB="45725"/>
                </a:tc>
                <a:extLst>
                  <a:ext uri="{0D108BD9-81ED-4DB2-BD59-A6C34878D82A}">
                    <a16:rowId xmlns:a16="http://schemas.microsoft.com/office/drawing/2014/main" val="10000"/>
                  </a:ext>
                </a:extLst>
              </a:tr>
              <a:tr h="370850">
                <a:tc gridSpan="2">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latin typeface="Calibri"/>
                          <a:ea typeface="Calibri"/>
                          <a:cs typeface="Calibri"/>
                          <a:sym typeface="Calibri"/>
                        </a:rPr>
                        <a:t>Priority 1- </a:t>
                      </a:r>
                      <a:r>
                        <a:rPr lang="en-GB" sz="1400" u="none" strike="noStrike" cap="none">
                          <a:latin typeface="Calibri"/>
                          <a:ea typeface="Calibri"/>
                          <a:cs typeface="Calibri"/>
                          <a:sym typeface="Calibri"/>
                        </a:rPr>
                        <a:t>Continue to Develop and evolve the Park Lane Curriculum to meet the needs of all learners</a:t>
                      </a:r>
                      <a:endParaRPr sz="140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g380f69b27de_0_0">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graphicFrame>
        <p:nvGraphicFramePr>
          <p:cNvPr id="135" name="Google Shape;135;g380f69b27de_0_0"/>
          <p:cNvGraphicFramePr/>
          <p:nvPr/>
        </p:nvGraphicFramePr>
        <p:xfrm>
          <a:off x="572543" y="1440159"/>
          <a:ext cx="3000000" cy="3000000"/>
        </p:xfrm>
        <a:graphic>
          <a:graphicData uri="http://schemas.openxmlformats.org/drawingml/2006/table">
            <a:tbl>
              <a:tblPr firstRow="1" bandRow="1">
                <a:noFill/>
                <a:tableStyleId>{6F743199-9CBD-46CA-87C8-DF45866A8C15}</a:tableStyleId>
              </a:tblPr>
              <a:tblGrid>
                <a:gridCol w="3682300">
                  <a:extLst>
                    <a:ext uri="{9D8B030D-6E8A-4147-A177-3AD203B41FA5}">
                      <a16:colId xmlns:a16="http://schemas.microsoft.com/office/drawing/2014/main" val="20000"/>
                    </a:ext>
                  </a:extLst>
                </a:gridCol>
                <a:gridCol w="3682300">
                  <a:extLst>
                    <a:ext uri="{9D8B030D-6E8A-4147-A177-3AD203B41FA5}">
                      <a16:colId xmlns:a16="http://schemas.microsoft.com/office/drawing/2014/main" val="20001"/>
                    </a:ext>
                  </a:extLst>
                </a:gridCol>
                <a:gridCol w="3682300">
                  <a:extLst>
                    <a:ext uri="{9D8B030D-6E8A-4147-A177-3AD203B41FA5}">
                      <a16:colId xmlns:a16="http://schemas.microsoft.com/office/drawing/2014/main" val="20002"/>
                    </a:ext>
                  </a:extLst>
                </a:gridCol>
              </a:tblGrid>
              <a:tr h="35162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Actions/Steps To Success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Impact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Evaluation</a:t>
                      </a:r>
                      <a:endParaRPr sz="1400" u="none" strike="noStrike" cap="none"/>
                    </a:p>
                  </a:txBody>
                  <a:tcPr marL="91450" marR="91450" marT="45725" marB="45725"/>
                </a:tc>
                <a:extLst>
                  <a:ext uri="{0D108BD9-81ED-4DB2-BD59-A6C34878D82A}">
                    <a16:rowId xmlns:a16="http://schemas.microsoft.com/office/drawing/2014/main" val="10000"/>
                  </a:ext>
                </a:extLst>
              </a:tr>
              <a:tr h="2783700">
                <a:tc>
                  <a:txBody>
                    <a:bodyPr/>
                    <a:lstStyle/>
                    <a:p>
                      <a:pPr marL="457200" marR="0" lvl="0" indent="-292100" algn="l" rtl="0">
                        <a:lnSpc>
                          <a:spcPct val="100000"/>
                        </a:lnSpc>
                        <a:spcBef>
                          <a:spcPts val="0"/>
                        </a:spcBef>
                        <a:spcAft>
                          <a:spcPts val="0"/>
                        </a:spcAft>
                        <a:buClr>
                          <a:schemeClr val="dk1"/>
                        </a:buClr>
                        <a:buSzPts val="1000"/>
                        <a:buFont typeface="Arial"/>
                        <a:buChar char="●"/>
                      </a:pPr>
                      <a:r>
                        <a:rPr lang="en-GB" sz="1000" u="none" strike="noStrike" cap="none">
                          <a:latin typeface="Calibri"/>
                          <a:ea typeface="Calibri"/>
                          <a:cs typeface="Calibri"/>
                          <a:sym typeface="Calibri"/>
                        </a:rPr>
                        <a:t>Develop the cross cutting themes and integrate these into the current planning format so they are taught explicitly. </a:t>
                      </a:r>
                      <a:endParaRPr sz="1400" u="none" strike="noStrike" cap="none"/>
                    </a:p>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Focus on one cross cutting theme termly, evaluate what we currently have in place, map against current topic map. </a:t>
                      </a:r>
                      <a:endParaRPr sz="1000" u="none" strike="noStrike" cap="none">
                        <a:latin typeface="Calibri"/>
                        <a:ea typeface="Calibri"/>
                        <a:cs typeface="Calibri"/>
                        <a:sym typeface="Calibri"/>
                      </a:endParaRPr>
                    </a:p>
                    <a:p>
                      <a:pPr marL="457200" marR="0" lvl="0" indent="-292100" algn="l" rtl="0">
                        <a:lnSpc>
                          <a:spcPct val="100000"/>
                        </a:lnSpc>
                        <a:spcBef>
                          <a:spcPts val="0"/>
                        </a:spcBef>
                        <a:spcAft>
                          <a:spcPts val="0"/>
                        </a:spcAft>
                        <a:buClr>
                          <a:schemeClr val="dk1"/>
                        </a:buClr>
                        <a:buSzPts val="1000"/>
                        <a:buFont typeface="Arial"/>
                        <a:buChar char="●"/>
                      </a:pPr>
                      <a:r>
                        <a:rPr lang="en-GB" sz="1000" u="none" strike="noStrike" cap="none">
                          <a:latin typeface="Calibri"/>
                          <a:ea typeface="Calibri"/>
                          <a:cs typeface="Calibri"/>
                          <a:sym typeface="Calibri"/>
                        </a:rPr>
                        <a:t>Develop the role of the AoLe leads. Clear expectations for the development of the role. Explore ways AOLE leads track coverage and skills within their areas across the school.</a:t>
                      </a:r>
                      <a:endParaRPr sz="1000" u="none" strike="noStrike" cap="none">
                        <a:latin typeface="Calibri"/>
                        <a:ea typeface="Calibri"/>
                        <a:cs typeface="Calibri"/>
                        <a:sym typeface="Calibri"/>
                      </a:endParaRPr>
                    </a:p>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Roles and responsibilities for AoLE Leads established and shares .</a:t>
                      </a:r>
                      <a:endParaRPr sz="1000" u="none" strike="noStrike" cap="none">
                        <a:latin typeface="Calibri"/>
                        <a:ea typeface="Calibri"/>
                        <a:cs typeface="Calibri"/>
                        <a:sym typeface="Calibri"/>
                      </a:endParaRPr>
                    </a:p>
                    <a:p>
                      <a:pPr marL="457200" marR="0" lvl="0" indent="-292100" algn="l" rtl="0">
                        <a:lnSpc>
                          <a:spcPct val="100000"/>
                        </a:lnSpc>
                        <a:spcBef>
                          <a:spcPts val="0"/>
                        </a:spcBef>
                        <a:spcAft>
                          <a:spcPts val="0"/>
                        </a:spcAft>
                        <a:buClr>
                          <a:schemeClr val="dk1"/>
                        </a:buClr>
                        <a:buSzPts val="1000"/>
                        <a:buFont typeface="Arial"/>
                        <a:buChar char="●"/>
                      </a:pPr>
                      <a:r>
                        <a:rPr lang="en-GB" sz="1000" u="none" strike="noStrike" cap="none">
                          <a:latin typeface="Calibri"/>
                          <a:ea typeface="Calibri"/>
                          <a:cs typeface="Calibri"/>
                          <a:sym typeface="Calibri"/>
                        </a:rPr>
                        <a:t>Develop staff understanding of the skills/ knowledge/ experiences linked to the four purposes.</a:t>
                      </a:r>
                      <a:endParaRPr sz="1000" u="none" strike="noStrike" cap="none">
                        <a:latin typeface="Calibri"/>
                        <a:ea typeface="Calibri"/>
                        <a:cs typeface="Calibri"/>
                        <a:sym typeface="Calibri"/>
                      </a:endParaRPr>
                    </a:p>
                    <a:p>
                      <a:pPr marL="457200" marR="0" lvl="0" indent="-292100" algn="l" rtl="0">
                        <a:lnSpc>
                          <a:spcPct val="100000"/>
                        </a:lnSpc>
                        <a:spcBef>
                          <a:spcPts val="0"/>
                        </a:spcBef>
                        <a:spcAft>
                          <a:spcPts val="0"/>
                        </a:spcAft>
                        <a:buClr>
                          <a:schemeClr val="dk1"/>
                        </a:buClr>
                        <a:buSzPts val="1000"/>
                        <a:buFont typeface="Arial"/>
                        <a:buChar char="●"/>
                      </a:pPr>
                      <a:r>
                        <a:rPr lang="en-GB" sz="1000" u="none" strike="noStrike" cap="none">
                          <a:latin typeface="Calibri"/>
                          <a:ea typeface="Calibri"/>
                          <a:cs typeface="Calibri"/>
                          <a:sym typeface="Calibri"/>
                        </a:rPr>
                        <a:t>Develop consistency in teacher understanding of the description of learning breakdowns.</a:t>
                      </a:r>
                      <a:endParaRPr sz="1000" u="none" strike="noStrike" cap="none">
                        <a:latin typeface="Calibri"/>
                        <a:ea typeface="Calibri"/>
                        <a:cs typeface="Calibri"/>
                        <a:sym typeface="Calibri"/>
                      </a:endParaRPr>
                    </a:p>
                    <a:p>
                      <a:pPr marL="457200" marR="0" lvl="0" indent="-292100" algn="l" rtl="0">
                        <a:lnSpc>
                          <a:spcPct val="100000"/>
                        </a:lnSpc>
                        <a:spcBef>
                          <a:spcPts val="0"/>
                        </a:spcBef>
                        <a:spcAft>
                          <a:spcPts val="0"/>
                        </a:spcAft>
                        <a:buClr>
                          <a:schemeClr val="dk1"/>
                        </a:buClr>
                        <a:buSzPts val="1000"/>
                        <a:buFont typeface="Arial"/>
                        <a:buChar char="●"/>
                      </a:pPr>
                      <a:r>
                        <a:rPr lang="en-GB" sz="1000" u="none" strike="noStrike" cap="none">
                          <a:latin typeface="Calibri"/>
                          <a:ea typeface="Calibri"/>
                          <a:cs typeface="Calibri"/>
                          <a:sym typeface="Calibri"/>
                        </a:rPr>
                        <a:t>Complete and roll out curriculum tracker to track which of the Description are being covered by pupils each term to ensure consistency. </a:t>
                      </a:r>
                      <a:endParaRPr sz="1000" u="none" strike="noStrike" cap="none">
                        <a:latin typeface="Calibri"/>
                        <a:ea typeface="Calibri"/>
                        <a:cs typeface="Calibri"/>
                        <a:sym typeface="Calibri"/>
                      </a:endParaRPr>
                    </a:p>
                    <a:p>
                      <a:pPr marL="457200" marR="0" lvl="0" indent="-292100" algn="l" rtl="0">
                        <a:lnSpc>
                          <a:spcPct val="100000"/>
                        </a:lnSpc>
                        <a:spcBef>
                          <a:spcPts val="0"/>
                        </a:spcBef>
                        <a:spcAft>
                          <a:spcPts val="0"/>
                        </a:spcAft>
                        <a:buClr>
                          <a:schemeClr val="dk1"/>
                        </a:buClr>
                        <a:buSzPts val="1000"/>
                        <a:buFont typeface="Arial"/>
                        <a:buChar char="●"/>
                      </a:pPr>
                      <a:r>
                        <a:rPr lang="en-GB" sz="1000" u="none" strike="noStrike" cap="none">
                          <a:latin typeface="Calibri"/>
                          <a:ea typeface="Calibri"/>
                          <a:cs typeface="Calibri"/>
                          <a:sym typeface="Calibri"/>
                        </a:rPr>
                        <a:t>Assessment packages ABLLS , numeracy guidance, White Rose.</a:t>
                      </a:r>
                      <a:endParaRPr sz="1000" u="none" strike="noStrike" cap="none">
                        <a:latin typeface="Calibri"/>
                        <a:ea typeface="Calibri"/>
                        <a:cs typeface="Calibri"/>
                        <a:sym typeface="Calibri"/>
                      </a:endParaRPr>
                    </a:p>
                    <a:p>
                      <a:pPr marL="457200" marR="0" lvl="0" indent="-292100" algn="l" rtl="0">
                        <a:lnSpc>
                          <a:spcPct val="100000"/>
                        </a:lnSpc>
                        <a:spcBef>
                          <a:spcPts val="0"/>
                        </a:spcBef>
                        <a:spcAft>
                          <a:spcPts val="0"/>
                        </a:spcAft>
                        <a:buClr>
                          <a:schemeClr val="dk1"/>
                        </a:buClr>
                        <a:buSzPts val="1000"/>
                        <a:buFont typeface="Arial"/>
                        <a:buChar char="●"/>
                      </a:pPr>
                      <a:r>
                        <a:rPr lang="en-GB" sz="1000" u="none" strike="noStrike" cap="none">
                          <a:latin typeface="Calibri"/>
                          <a:ea typeface="Calibri"/>
                          <a:cs typeface="Calibri"/>
                          <a:sym typeface="Calibri"/>
                        </a:rPr>
                        <a:t>Further develop partnerships/PLN to develop curriculum/ AOLE offer.</a:t>
                      </a:r>
                      <a:endParaRPr sz="1000" u="none" strike="noStrike" cap="none">
                        <a:latin typeface="Calibri"/>
                        <a:ea typeface="Calibri"/>
                        <a:cs typeface="Calibri"/>
                        <a:sym typeface="Calibri"/>
                      </a:endParaRPr>
                    </a:p>
                    <a:p>
                      <a:pPr marL="457200" marR="0" lvl="0" indent="-292100" algn="l" rtl="0">
                        <a:lnSpc>
                          <a:spcPct val="100000"/>
                        </a:lnSpc>
                        <a:spcBef>
                          <a:spcPts val="0"/>
                        </a:spcBef>
                        <a:spcAft>
                          <a:spcPts val="0"/>
                        </a:spcAft>
                        <a:buClr>
                          <a:schemeClr val="dk1"/>
                        </a:buClr>
                        <a:buSzPts val="1000"/>
                        <a:buFont typeface="Arial"/>
                        <a:buChar char="●"/>
                      </a:pPr>
                      <a:r>
                        <a:rPr lang="en-GB" sz="1000" u="none" strike="noStrike" cap="none">
                          <a:latin typeface="Calibri"/>
                          <a:ea typeface="Calibri"/>
                          <a:cs typeface="Calibri"/>
                          <a:sym typeface="Calibri"/>
                        </a:rPr>
                        <a:t>Further Development of Accreditation offer- OCR, ASDAN.</a:t>
                      </a:r>
                      <a:endParaRPr sz="1000" u="none" strike="noStrike" cap="none">
                        <a:latin typeface="Calibri"/>
                        <a:ea typeface="Calibri"/>
                        <a:cs typeface="Calibri"/>
                        <a:sym typeface="Calibri"/>
                      </a:endParaRPr>
                    </a:p>
                    <a:p>
                      <a:pPr marL="457200" marR="0" lvl="0" indent="-292100" algn="l" rtl="0">
                        <a:lnSpc>
                          <a:spcPct val="100000"/>
                        </a:lnSpc>
                        <a:spcBef>
                          <a:spcPts val="0"/>
                        </a:spcBef>
                        <a:spcAft>
                          <a:spcPts val="0"/>
                        </a:spcAft>
                        <a:buClr>
                          <a:schemeClr val="dk1"/>
                        </a:buClr>
                        <a:buSzPts val="1000"/>
                        <a:buFont typeface="Arial"/>
                        <a:buChar char="●"/>
                      </a:pPr>
                      <a:r>
                        <a:rPr lang="en-GB" sz="1000" u="none" strike="noStrike" cap="none">
                          <a:latin typeface="Calibri"/>
                          <a:ea typeface="Calibri"/>
                          <a:cs typeface="Calibri"/>
                          <a:sym typeface="Calibri"/>
                        </a:rPr>
                        <a:t>Enhance the Health and Wellbeing offer across the school.</a:t>
                      </a:r>
                      <a:endParaRPr/>
                    </a:p>
                    <a:p>
                      <a:pPr marL="457200" marR="0" lvl="0" indent="-292100" algn="l" rtl="0">
                        <a:lnSpc>
                          <a:spcPct val="100000"/>
                        </a:lnSpc>
                        <a:spcBef>
                          <a:spcPts val="0"/>
                        </a:spcBef>
                        <a:spcAft>
                          <a:spcPts val="0"/>
                        </a:spcAft>
                        <a:buClr>
                          <a:schemeClr val="dk1"/>
                        </a:buClr>
                        <a:buSzPts val="1000"/>
                        <a:buFont typeface="Arial"/>
                        <a:buChar char="●"/>
                      </a:pPr>
                      <a:r>
                        <a:rPr lang="en-GB" sz="1000" u="none" strike="noStrike" cap="none">
                          <a:latin typeface="Calibri"/>
                          <a:ea typeface="Calibri"/>
                          <a:cs typeface="Calibri"/>
                          <a:sym typeface="Calibri"/>
                        </a:rPr>
                        <a:t>Appoint Forest schools leader.</a:t>
                      </a:r>
                      <a:endParaRPr/>
                    </a:p>
                    <a:p>
                      <a:pPr marL="457200" marR="0" lvl="0" indent="-292100" algn="l" rtl="0">
                        <a:lnSpc>
                          <a:spcPct val="100000"/>
                        </a:lnSpc>
                        <a:spcBef>
                          <a:spcPts val="0"/>
                        </a:spcBef>
                        <a:spcAft>
                          <a:spcPts val="0"/>
                        </a:spcAft>
                        <a:buClr>
                          <a:schemeClr val="dk1"/>
                        </a:buClr>
                        <a:buSzPts val="1000"/>
                        <a:buFont typeface="Arial"/>
                        <a:buChar char="●"/>
                      </a:pPr>
                      <a:r>
                        <a:rPr lang="en-GB" sz="1000" u="none" strike="noStrike" cap="none">
                          <a:latin typeface="Calibri"/>
                          <a:ea typeface="Calibri"/>
                          <a:cs typeface="Calibri"/>
                          <a:sym typeface="Calibri"/>
                        </a:rPr>
                        <a:t>Member of staff to attend training.</a:t>
                      </a:r>
                      <a:endParaRPr/>
                    </a:p>
                    <a:p>
                      <a:pPr marL="457200" marR="0" lvl="0" indent="-292100" algn="l" rtl="0">
                        <a:lnSpc>
                          <a:spcPct val="100000"/>
                        </a:lnSpc>
                        <a:spcBef>
                          <a:spcPts val="0"/>
                        </a:spcBef>
                        <a:spcAft>
                          <a:spcPts val="0"/>
                        </a:spcAft>
                        <a:buClr>
                          <a:schemeClr val="dk1"/>
                        </a:buClr>
                        <a:buSzPts val="1000"/>
                        <a:buFont typeface="Arial"/>
                        <a:buChar char="●"/>
                      </a:pPr>
                      <a:r>
                        <a:rPr lang="en-GB" sz="1000" u="none" strike="noStrike" cap="none">
                          <a:latin typeface="Calibri"/>
                          <a:ea typeface="Calibri"/>
                          <a:cs typeface="Calibri"/>
                          <a:sym typeface="Calibri"/>
                        </a:rPr>
                        <a:t>Development of forest school action plan to support Park Lane curriculum offer.</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000" u="none" strike="noStrike" cap="none">
                        <a:latin typeface="Calibri"/>
                        <a:ea typeface="Calibri"/>
                        <a:cs typeface="Calibri"/>
                        <a:sym typeface="Calibri"/>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800"/>
                        <a:buFont typeface="Arial"/>
                        <a:buChar char="•"/>
                      </a:pPr>
                      <a:r>
                        <a:rPr lang="en-GB" sz="1000" u="none" strike="noStrike" cap="none">
                          <a:latin typeface="Calibri"/>
                          <a:ea typeface="Calibri"/>
                          <a:cs typeface="Calibri"/>
                          <a:sym typeface="Calibri"/>
                        </a:rPr>
                        <a:t>Cross-cutting skills will to be integrated in to the current format to ensure coverage at an appropriate level.</a:t>
                      </a:r>
                      <a:endParaRPr sz="1400" u="none" strike="noStrike" cap="none"/>
                    </a:p>
                    <a:p>
                      <a:pPr marL="285750" marR="0" lvl="0" indent="-285750" algn="l" rtl="0">
                        <a:lnSpc>
                          <a:spcPct val="100000"/>
                        </a:lnSpc>
                        <a:spcBef>
                          <a:spcPts val="0"/>
                        </a:spcBef>
                        <a:spcAft>
                          <a:spcPts val="0"/>
                        </a:spcAft>
                        <a:buClr>
                          <a:srgbClr val="000000"/>
                        </a:buClr>
                        <a:buSzPts val="1800"/>
                        <a:buFont typeface="Arial"/>
                        <a:buChar char="•"/>
                      </a:pPr>
                      <a:r>
                        <a:rPr lang="en-GB" sz="1000" u="none" strike="noStrike" cap="none">
                          <a:latin typeface="Calibri"/>
                          <a:ea typeface="Calibri"/>
                          <a:cs typeface="Calibri"/>
                          <a:sym typeface="Calibri"/>
                        </a:rPr>
                        <a:t>AoLE leads will develop the knowledge and skills needed to lead their subject area.</a:t>
                      </a:r>
                      <a:endParaRPr sz="1400" u="none" strike="noStrike" cap="none"/>
                    </a:p>
                    <a:p>
                      <a:pPr marL="285750" marR="0" lvl="0" indent="-285750" algn="l" rtl="0">
                        <a:lnSpc>
                          <a:spcPct val="100000"/>
                        </a:lnSpc>
                        <a:spcBef>
                          <a:spcPts val="0"/>
                        </a:spcBef>
                        <a:spcAft>
                          <a:spcPts val="0"/>
                        </a:spcAft>
                        <a:buClr>
                          <a:srgbClr val="000000"/>
                        </a:buClr>
                        <a:buSzPts val="1800"/>
                        <a:buFont typeface="Arial"/>
                        <a:buChar char="•"/>
                      </a:pPr>
                      <a:r>
                        <a:rPr lang="en-GB" sz="1000" u="none" strike="noStrike" cap="none">
                          <a:latin typeface="Calibri"/>
                          <a:ea typeface="Calibri"/>
                          <a:cs typeface="Calibri"/>
                          <a:sym typeface="Calibri"/>
                        </a:rPr>
                        <a:t>AoLE leads will take ownership of their subject area and how it is moving forward.</a:t>
                      </a:r>
                      <a:endParaRPr/>
                    </a:p>
                    <a:p>
                      <a:pPr marL="285750" marR="0" lvl="0" indent="-285750" algn="l" rtl="0">
                        <a:lnSpc>
                          <a:spcPct val="100000"/>
                        </a:lnSpc>
                        <a:spcBef>
                          <a:spcPts val="0"/>
                        </a:spcBef>
                        <a:spcAft>
                          <a:spcPts val="0"/>
                        </a:spcAft>
                        <a:buClr>
                          <a:srgbClr val="000000"/>
                        </a:buClr>
                        <a:buSzPts val="1800"/>
                        <a:buFont typeface="Arial"/>
                        <a:buChar char="•"/>
                      </a:pPr>
                      <a:r>
                        <a:rPr lang="en-GB" sz="1000" u="none" strike="noStrike" cap="none">
                          <a:latin typeface="Calibri"/>
                          <a:ea typeface="Calibri"/>
                          <a:cs typeface="Calibri"/>
                          <a:sym typeface="Calibri"/>
                        </a:rPr>
                        <a:t>Increased accountability</a:t>
                      </a:r>
                      <a:endParaRPr sz="10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GB" sz="1000" u="none" strike="noStrike" cap="none">
                          <a:latin typeface="Calibri"/>
                          <a:ea typeface="Calibri"/>
                          <a:cs typeface="Calibri"/>
                          <a:sym typeface="Calibri"/>
                        </a:rPr>
                        <a:t>Give teachers a voice in how the curriculum is evolving at PL. ( co construction)</a:t>
                      </a:r>
                      <a:endParaRPr sz="1400" u="none" strike="noStrike" cap="none"/>
                    </a:p>
                    <a:p>
                      <a:pPr marL="285750" marR="0" lvl="0" indent="-285750" algn="l" rtl="0">
                        <a:lnSpc>
                          <a:spcPct val="100000"/>
                        </a:lnSpc>
                        <a:spcBef>
                          <a:spcPts val="0"/>
                        </a:spcBef>
                        <a:spcAft>
                          <a:spcPts val="0"/>
                        </a:spcAft>
                        <a:buClr>
                          <a:srgbClr val="000000"/>
                        </a:buClr>
                        <a:buSzPts val="1800"/>
                        <a:buFont typeface="Arial"/>
                        <a:buChar char="•"/>
                      </a:pPr>
                      <a:r>
                        <a:rPr lang="en-GB" sz="1000" u="none" strike="noStrike" cap="none">
                          <a:latin typeface="Calibri"/>
                          <a:ea typeface="Calibri"/>
                          <a:cs typeface="Calibri"/>
                          <a:sym typeface="Calibri"/>
                        </a:rPr>
                        <a:t>All staff will  build on their understanding of the skills and knowledge that are required to develop each I can statement. </a:t>
                      </a:r>
                      <a:endParaRPr sz="1400" u="none" strike="noStrike" cap="none"/>
                    </a:p>
                    <a:p>
                      <a:pPr marL="285750" marR="0" lvl="0" indent="-285750" algn="l" rtl="0">
                        <a:lnSpc>
                          <a:spcPct val="100000"/>
                        </a:lnSpc>
                        <a:spcBef>
                          <a:spcPts val="0"/>
                        </a:spcBef>
                        <a:spcAft>
                          <a:spcPts val="0"/>
                        </a:spcAft>
                        <a:buClr>
                          <a:srgbClr val="000000"/>
                        </a:buClr>
                        <a:buSzPts val="1800"/>
                        <a:buFont typeface="Arial"/>
                        <a:buChar char="•"/>
                      </a:pPr>
                      <a:r>
                        <a:rPr lang="en-GB" sz="1000" u="none" strike="noStrike" cap="none">
                          <a:latin typeface="Calibri"/>
                          <a:ea typeface="Calibri"/>
                          <a:cs typeface="Calibri"/>
                          <a:sym typeface="Calibri"/>
                        </a:rPr>
                        <a:t>Moderation processes will ensure that teachers have a clear shared understanding of the curriculum documentation. </a:t>
                      </a:r>
                      <a:endParaRPr sz="1400" u="none" strike="noStrike" cap="none"/>
                    </a:p>
                    <a:p>
                      <a:pPr marL="285750" marR="0" lvl="0" indent="-285750" algn="l" rtl="0">
                        <a:lnSpc>
                          <a:spcPct val="100000"/>
                        </a:lnSpc>
                        <a:spcBef>
                          <a:spcPts val="0"/>
                        </a:spcBef>
                        <a:spcAft>
                          <a:spcPts val="0"/>
                        </a:spcAft>
                        <a:buClr>
                          <a:srgbClr val="000000"/>
                        </a:buClr>
                        <a:buSzPts val="1800"/>
                        <a:buFont typeface="Arial"/>
                        <a:buChar char="•"/>
                      </a:pPr>
                      <a:r>
                        <a:rPr lang="en-GB" sz="1000" u="none" strike="noStrike" cap="none">
                          <a:latin typeface="Calibri"/>
                          <a:ea typeface="Calibri"/>
                          <a:cs typeface="Calibri"/>
                          <a:sym typeface="Calibri"/>
                        </a:rPr>
                        <a:t>Tracker will ensure that there is sufficient coverage within the curriculum and what we deliver. </a:t>
                      </a:r>
                      <a:endParaRPr sz="1000" u="none" strike="noStrike" cap="none">
                        <a:latin typeface="Calibri"/>
                        <a:ea typeface="Calibri"/>
                        <a:cs typeface="Calibri"/>
                        <a:sym typeface="Calibri"/>
                      </a:endParaRPr>
                    </a:p>
                    <a:p>
                      <a:pPr marL="285750" marR="0" lvl="0" indent="-23495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Great bespoke offer within the 14-19 pathways.</a:t>
                      </a:r>
                      <a:endParaRPr sz="1000" u="none" strike="noStrike" cap="none">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285750" marR="0" lvl="0" indent="-23495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Greater sensory offer for complex learners across the school.</a:t>
                      </a:r>
                      <a:endParaRPr/>
                    </a:p>
                    <a:p>
                      <a:pPr marL="285750" marR="0" lvl="0" indent="-171450" algn="l" rtl="0">
                        <a:lnSpc>
                          <a:spcPct val="100000"/>
                        </a:lnSpc>
                        <a:spcBef>
                          <a:spcPts val="0"/>
                        </a:spcBef>
                        <a:spcAft>
                          <a:spcPts val="0"/>
                        </a:spcAft>
                        <a:buClr>
                          <a:srgbClr val="000000"/>
                        </a:buClr>
                        <a:buSzPts val="1000"/>
                        <a:buFont typeface="Calibri"/>
                        <a:buNone/>
                      </a:pPr>
                      <a:endParaRPr sz="1000" u="none" strike="noStrike" cap="none">
                        <a:latin typeface="Calibri"/>
                        <a:ea typeface="Calibri"/>
                        <a:cs typeface="Calibri"/>
                        <a:sym typeface="Calibri"/>
                      </a:endParaRPr>
                    </a:p>
                    <a:p>
                      <a:pPr marL="285750" marR="0" lvl="0" indent="-23495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Improved outdoor learning offer.</a:t>
                      </a:r>
                      <a:endParaRPr/>
                    </a:p>
                    <a:p>
                      <a:pPr marL="285750" marR="0" lvl="0" indent="-171450" algn="l" rtl="0">
                        <a:lnSpc>
                          <a:spcPct val="100000"/>
                        </a:lnSpc>
                        <a:spcBef>
                          <a:spcPts val="0"/>
                        </a:spcBef>
                        <a:spcAft>
                          <a:spcPts val="0"/>
                        </a:spcAft>
                        <a:buClr>
                          <a:srgbClr val="000000"/>
                        </a:buClr>
                        <a:buSzPts val="1000"/>
                        <a:buFont typeface="Calibri"/>
                        <a:buNone/>
                      </a:pPr>
                      <a:endParaRPr sz="1000" u="none" strike="noStrike" cap="none">
                        <a:latin typeface="Calibri"/>
                        <a:ea typeface="Calibri"/>
                        <a:cs typeface="Calibri"/>
                        <a:sym typeface="Calibri"/>
                      </a:endParaRPr>
                    </a:p>
                    <a:p>
                      <a:pPr marL="285750" marR="0" lvl="0" indent="-23495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Reintroduction of forest school approach.</a:t>
                      </a:r>
                      <a:endParaRPr sz="1000" u="none" strike="noStrike" cap="none">
                        <a:latin typeface="Calibri"/>
                        <a:ea typeface="Calibri"/>
                        <a:cs typeface="Calibri"/>
                        <a:sym typeface="Calibri"/>
                      </a:endParaRPr>
                    </a:p>
                    <a:p>
                      <a:pPr marL="285750" marR="0" lvl="0" indent="-171450" algn="l" rtl="0">
                        <a:lnSpc>
                          <a:spcPct val="100000"/>
                        </a:lnSpc>
                        <a:spcBef>
                          <a:spcPts val="0"/>
                        </a:spcBef>
                        <a:spcAft>
                          <a:spcPts val="0"/>
                        </a:spcAft>
                        <a:buClr>
                          <a:srgbClr val="000000"/>
                        </a:buClr>
                        <a:buSzPts val="1800"/>
                        <a:buFont typeface="Arial"/>
                        <a:buNone/>
                      </a:pPr>
                      <a:endParaRPr sz="1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0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36" name="Google Shape;136;g380f69b27de_0_0"/>
          <p:cNvGraphicFramePr/>
          <p:nvPr/>
        </p:nvGraphicFramePr>
        <p:xfrm>
          <a:off x="572543" y="315067"/>
          <a:ext cx="3000000" cy="3000000"/>
        </p:xfrm>
        <a:graphic>
          <a:graphicData uri="http://schemas.openxmlformats.org/drawingml/2006/table">
            <a:tbl>
              <a:tblPr firstRow="1" bandRow="1">
                <a:noFill/>
                <a:tableStyleId>{6F743199-9CBD-46CA-87C8-DF45866A8C15}</a:tableStyleId>
              </a:tblPr>
              <a:tblGrid>
                <a:gridCol w="5523450">
                  <a:extLst>
                    <a:ext uri="{9D8B030D-6E8A-4147-A177-3AD203B41FA5}">
                      <a16:colId xmlns:a16="http://schemas.microsoft.com/office/drawing/2014/main" val="20000"/>
                    </a:ext>
                  </a:extLst>
                </a:gridCol>
                <a:gridCol w="55234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INSPECTION AREA 1 [Teaching &amp; Learning]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STRATEGIC LEAD- MG</a:t>
                      </a:r>
                      <a:endParaRPr sz="1400" u="none" strike="noStrike" cap="none"/>
                    </a:p>
                  </a:txBody>
                  <a:tcPr marL="91450" marR="91450" marT="45725" marB="45725"/>
                </a:tc>
                <a:extLst>
                  <a:ext uri="{0D108BD9-81ED-4DB2-BD59-A6C34878D82A}">
                    <a16:rowId xmlns:a16="http://schemas.microsoft.com/office/drawing/2014/main" val="10000"/>
                  </a:ext>
                </a:extLst>
              </a:tr>
              <a:tr h="370850">
                <a:tc gridSpan="2">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latin typeface="Calibri"/>
                          <a:ea typeface="Calibri"/>
                          <a:cs typeface="Calibri"/>
                          <a:sym typeface="Calibri"/>
                        </a:rPr>
                        <a:t>Priority 1- </a:t>
                      </a:r>
                      <a:r>
                        <a:rPr lang="en-GB" sz="1400" u="none" strike="noStrike" cap="none">
                          <a:latin typeface="Calibri"/>
                          <a:ea typeface="Calibri"/>
                          <a:cs typeface="Calibri"/>
                          <a:sym typeface="Calibri"/>
                        </a:rPr>
                        <a:t>Continue to Develop and evolve the Park Lane Curriculum to meet the needs of all learners</a:t>
                      </a:r>
                      <a:endParaRPr sz="140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6">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sp>
        <p:nvSpPr>
          <p:cNvPr id="142" name="Google Shape;142;p6"/>
          <p:cNvSpPr txBox="1"/>
          <p:nvPr/>
        </p:nvSpPr>
        <p:spPr>
          <a:xfrm>
            <a:off x="538547" y="202266"/>
            <a:ext cx="5274563" cy="56181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100000"/>
              </a:lnSpc>
              <a:spcBef>
                <a:spcPts val="0"/>
              </a:spcBef>
              <a:spcAft>
                <a:spcPts val="0"/>
              </a:spcAft>
              <a:buClr>
                <a:schemeClr val="lt2"/>
              </a:buClr>
              <a:buSzPct val="100000"/>
              <a:buFont typeface="Lucida Sans"/>
              <a:buNone/>
            </a:pPr>
            <a:r>
              <a:rPr lang="en-GB" sz="2400" b="1" i="0" u="sng" strike="noStrike" cap="none">
                <a:solidFill>
                  <a:schemeClr val="accent1"/>
                </a:solidFill>
                <a:latin typeface="Corbel"/>
                <a:ea typeface="Corbel"/>
                <a:cs typeface="Corbel"/>
                <a:sym typeface="Corbel"/>
              </a:rPr>
              <a:t>Priority 1 detail</a:t>
            </a:r>
            <a:endParaRPr sz="1400" b="0" i="0" u="none" strike="noStrike" cap="none">
              <a:solidFill>
                <a:srgbClr val="000000"/>
              </a:solidFill>
              <a:latin typeface="Arial"/>
              <a:ea typeface="Arial"/>
              <a:cs typeface="Arial"/>
              <a:sym typeface="Arial"/>
            </a:endParaRPr>
          </a:p>
        </p:txBody>
      </p:sp>
      <p:graphicFrame>
        <p:nvGraphicFramePr>
          <p:cNvPr id="143" name="Google Shape;143;p6"/>
          <p:cNvGraphicFramePr/>
          <p:nvPr/>
        </p:nvGraphicFramePr>
        <p:xfrm>
          <a:off x="538547" y="896129"/>
          <a:ext cx="3000000" cy="3000000"/>
        </p:xfrm>
        <a:graphic>
          <a:graphicData uri="http://schemas.openxmlformats.org/drawingml/2006/table">
            <a:tbl>
              <a:tblPr firstRow="1" bandRow="1">
                <a:noFill/>
                <a:tableStyleId>{6F743199-9CBD-46CA-87C8-DF45866A8C15}</a:tableStyleId>
              </a:tblPr>
              <a:tblGrid>
                <a:gridCol w="2822275">
                  <a:extLst>
                    <a:ext uri="{9D8B030D-6E8A-4147-A177-3AD203B41FA5}">
                      <a16:colId xmlns:a16="http://schemas.microsoft.com/office/drawing/2014/main" val="20000"/>
                    </a:ext>
                  </a:extLst>
                </a:gridCol>
                <a:gridCol w="1653025">
                  <a:extLst>
                    <a:ext uri="{9D8B030D-6E8A-4147-A177-3AD203B41FA5}">
                      <a16:colId xmlns:a16="http://schemas.microsoft.com/office/drawing/2014/main" val="20001"/>
                    </a:ext>
                  </a:extLst>
                </a:gridCol>
                <a:gridCol w="1747900">
                  <a:extLst>
                    <a:ext uri="{9D8B030D-6E8A-4147-A177-3AD203B41FA5}">
                      <a16:colId xmlns:a16="http://schemas.microsoft.com/office/drawing/2014/main" val="20002"/>
                    </a:ext>
                  </a:extLst>
                </a:gridCol>
                <a:gridCol w="1756600">
                  <a:extLst>
                    <a:ext uri="{9D8B030D-6E8A-4147-A177-3AD203B41FA5}">
                      <a16:colId xmlns:a16="http://schemas.microsoft.com/office/drawing/2014/main" val="20003"/>
                    </a:ext>
                  </a:extLst>
                </a:gridCol>
                <a:gridCol w="3208425">
                  <a:extLst>
                    <a:ext uri="{9D8B030D-6E8A-4147-A177-3AD203B41FA5}">
                      <a16:colId xmlns:a16="http://schemas.microsoft.com/office/drawing/2014/main" val="20004"/>
                    </a:ext>
                  </a:extLst>
                </a:gridCol>
              </a:tblGrid>
              <a:tr h="362825">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Where we are going (Actions)</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Key Personnel</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Time scales</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Costings</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Impact</a:t>
                      </a:r>
                      <a:endParaRPr/>
                    </a:p>
                  </a:txBody>
                  <a:tcPr marL="91450" marR="91450" marT="45725" marB="45725"/>
                </a:tc>
                <a:extLst>
                  <a:ext uri="{0D108BD9-81ED-4DB2-BD59-A6C34878D82A}">
                    <a16:rowId xmlns:a16="http://schemas.microsoft.com/office/drawing/2014/main" val="10000"/>
                  </a:ext>
                </a:extLst>
              </a:tr>
              <a:tr h="685900">
                <a:tc>
                  <a:txBody>
                    <a:bodyPr/>
                    <a:lstStyle/>
                    <a:p>
                      <a:pPr marL="0" marR="0" lvl="0" indent="0" algn="l" rtl="0">
                        <a:lnSpc>
                          <a:spcPct val="100000"/>
                        </a:lnSpc>
                        <a:spcBef>
                          <a:spcPts val="0"/>
                        </a:spcBef>
                        <a:spcAft>
                          <a:spcPts val="0"/>
                        </a:spcAft>
                        <a:buClr>
                          <a:srgbClr val="000000"/>
                        </a:buClr>
                        <a:buSzPts val="1000"/>
                        <a:buFont typeface="Arial"/>
                        <a:buNone/>
                      </a:pPr>
                      <a:r>
                        <a:rPr lang="en-GB" sz="1000" i="0" u="none" strike="noStrike" cap="none">
                          <a:latin typeface="Calibri"/>
                          <a:ea typeface="Calibri"/>
                          <a:cs typeface="Calibri"/>
                          <a:sym typeface="Calibri"/>
                        </a:rPr>
                        <a:t>I</a:t>
                      </a:r>
                      <a:r>
                        <a:rPr lang="en-GB" sz="1000" u="none" strike="noStrike" cap="none">
                          <a:latin typeface="Calibri"/>
                          <a:ea typeface="Calibri"/>
                          <a:cs typeface="Calibri"/>
                          <a:sym typeface="Calibri"/>
                        </a:rPr>
                        <a:t>ntegrate cross cutting themes into the current planning format.</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MG , Teaching staff</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Aut - SRE</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Spr - CWRE</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Sum -RVE</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91450" marR="91450" marT="45725" marB="45725"/>
                </a:tc>
                <a:tc>
                  <a:txBody>
                    <a:bodyPr/>
                    <a:lstStyle/>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Consistency in the tracking delivery of specific skills.</a:t>
                      </a:r>
                      <a:endParaRPr/>
                    </a:p>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Staff understanding of what skills to plan for cross curricularly. </a:t>
                      </a:r>
                      <a:endParaRPr/>
                    </a:p>
                  </a:txBody>
                  <a:tcPr marL="91450" marR="91450" marT="45725" marB="45725"/>
                </a:tc>
                <a:extLst>
                  <a:ext uri="{0D108BD9-81ED-4DB2-BD59-A6C34878D82A}">
                    <a16:rowId xmlns:a16="http://schemas.microsoft.com/office/drawing/2014/main" val="10001"/>
                  </a:ext>
                </a:extLst>
              </a:tr>
              <a:tr h="5367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Development of AOLE action plans</a:t>
                      </a: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AOLE leades, MG, DL</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Oct 22nd</a:t>
                      </a: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£750 x3 (Half day cover per half term )</a:t>
                      </a:r>
                      <a:endParaRPr/>
                    </a:p>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£500 PL per lead</a:t>
                      </a:r>
                      <a:endParaRPr/>
                    </a:p>
                  </a:txBody>
                  <a:tcPr marL="91450" marR="91450" marT="45725" marB="45725"/>
                </a:tc>
                <a:tc>
                  <a:txBody>
                    <a:bodyPr/>
                    <a:lstStyle/>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Designated AOLE planning time .</a:t>
                      </a:r>
                      <a:endParaRPr/>
                    </a:p>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Increased accountability for AOLE leaders</a:t>
                      </a:r>
                      <a:endParaRPr/>
                    </a:p>
                  </a:txBody>
                  <a:tcPr marL="91450" marR="91450" marT="45725" marB="45725"/>
                </a:tc>
                <a:extLst>
                  <a:ext uri="{0D108BD9-81ED-4DB2-BD59-A6C34878D82A}">
                    <a16:rowId xmlns:a16="http://schemas.microsoft.com/office/drawing/2014/main" val="10002"/>
                  </a:ext>
                </a:extLst>
              </a:tr>
              <a:tr h="3876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Introduction of Roles and Responsibilities for AOLE leaders</a:t>
                      </a: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91450" marR="91450" marT="45725" marB="45725"/>
                </a:tc>
                <a:tc>
                  <a:txBody>
                    <a:bodyPr/>
                    <a:lstStyle/>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Consistency of leadership and accountability across all AOLEs</a:t>
                      </a:r>
                      <a:endParaRPr/>
                    </a:p>
                  </a:txBody>
                  <a:tcPr marL="91450" marR="91450" marT="45725" marB="45725"/>
                </a:tc>
                <a:extLst>
                  <a:ext uri="{0D108BD9-81ED-4DB2-BD59-A6C34878D82A}">
                    <a16:rowId xmlns:a16="http://schemas.microsoft.com/office/drawing/2014/main" val="10003"/>
                  </a:ext>
                </a:extLst>
              </a:tr>
              <a:tr h="6859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Develop staff understanding of the skills/ knowledge/ experiences linked to the four purposes.</a:t>
                      </a:r>
                      <a:endParaRPr sz="1400" u="none" strike="noStrike" cap="none"/>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MG/DL</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Summer 26</a:t>
                      </a: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91450" marR="91450" marT="45725" marB="45725"/>
                </a:tc>
                <a:tc>
                  <a:txBody>
                    <a:bodyPr/>
                    <a:lstStyle/>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Pl is linked to developing knowledge.</a:t>
                      </a:r>
                      <a:endParaRPr/>
                    </a:p>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Staff improve knowledge of skills in relation to how they link to I Can can statements</a:t>
                      </a:r>
                      <a:endParaRPr/>
                    </a:p>
                  </a:txBody>
                  <a:tcPr marL="91450" marR="91450" marT="45725" marB="45725"/>
                </a:tc>
                <a:extLst>
                  <a:ext uri="{0D108BD9-81ED-4DB2-BD59-A6C34878D82A}">
                    <a16:rowId xmlns:a16="http://schemas.microsoft.com/office/drawing/2014/main" val="10004"/>
                  </a:ext>
                </a:extLst>
              </a:tr>
              <a:tr h="5367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Develop consistency in teacher understanding of the description of learning breakdowns.</a:t>
                      </a:r>
                      <a:endParaRPr sz="1400" u="none" strike="noStrike" cap="none"/>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MG</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Summer 26</a:t>
                      </a:r>
                      <a:endParaRPr/>
                    </a:p>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Development of knowledge through moderation process</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91450" marR="91450" marT="45725" marB="45725"/>
                </a:tc>
                <a:tc>
                  <a:txBody>
                    <a:bodyPr/>
                    <a:lstStyle/>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Focus teacher meetings</a:t>
                      </a:r>
                      <a:endParaRPr/>
                    </a:p>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Greater understanding of descriptors of learning. </a:t>
                      </a:r>
                      <a:endParaRPr/>
                    </a:p>
                  </a:txBody>
                  <a:tcPr marL="91450" marR="91450" marT="45725" marB="45725"/>
                </a:tc>
                <a:extLst>
                  <a:ext uri="{0D108BD9-81ED-4DB2-BD59-A6C34878D82A}">
                    <a16:rowId xmlns:a16="http://schemas.microsoft.com/office/drawing/2014/main" val="10005"/>
                  </a:ext>
                </a:extLst>
              </a:tr>
              <a:tr h="3876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Complete and roll out curriculum tracker</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RH , MG</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Summer 26</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£900 ( 6 days RH cover)</a:t>
                      </a:r>
                      <a:endParaRPr sz="1000" u="none" strike="noStrike" cap="none">
                        <a:latin typeface="Calibri"/>
                        <a:ea typeface="Calibri"/>
                        <a:cs typeface="Calibri"/>
                        <a:sym typeface="Calibri"/>
                      </a:endParaRPr>
                    </a:p>
                  </a:txBody>
                  <a:tcPr marL="91450" marR="91450" marT="45725" marB="45725"/>
                </a:tc>
                <a:tc>
                  <a:txBody>
                    <a:bodyPr/>
                    <a:lstStyle/>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Ensure consistent coverage over time </a:t>
                      </a:r>
                      <a:endParaRPr/>
                    </a:p>
                    <a:p>
                      <a:pPr marL="165100" marR="0" lvl="0" indent="0" algn="l" rtl="0">
                        <a:lnSpc>
                          <a:spcPct val="100000"/>
                        </a:lnSpc>
                        <a:spcBef>
                          <a:spcPts val="0"/>
                        </a:spcBef>
                        <a:spcAft>
                          <a:spcPts val="0"/>
                        </a:spcAft>
                        <a:buClr>
                          <a:srgbClr val="000000"/>
                        </a:buClr>
                        <a:buSzPts val="1000"/>
                        <a:buFont typeface="Calibri"/>
                        <a:buNone/>
                      </a:pPr>
                      <a:endParaRPr sz="10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367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Introduction of Assessment packages (ABLLS and White Rose)</a:t>
                      </a:r>
                      <a:endParaRPr sz="1400" u="none" strike="noStrike" cap="none"/>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SR</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HW</a:t>
                      </a:r>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000"/>
                        <a:buFont typeface="Arial"/>
                        <a:buChar char="•"/>
                      </a:pPr>
                      <a:r>
                        <a:rPr lang="en-GB" sz="1000" u="none" strike="noStrike" cap="none">
                          <a:latin typeface="Calibri"/>
                          <a:ea typeface="Calibri"/>
                          <a:cs typeface="Calibri"/>
                          <a:sym typeface="Calibri"/>
                        </a:rPr>
                        <a:t>Autumn 25 (ABLLs)</a:t>
                      </a:r>
                      <a:endParaRPr sz="1400" u="none" strike="noStrike" cap="none"/>
                    </a:p>
                    <a:p>
                      <a:pPr marL="285750" marR="0" lvl="0" indent="-285750" algn="l" rtl="0">
                        <a:lnSpc>
                          <a:spcPct val="100000"/>
                        </a:lnSpc>
                        <a:spcBef>
                          <a:spcPts val="0"/>
                        </a:spcBef>
                        <a:spcAft>
                          <a:spcPts val="0"/>
                        </a:spcAft>
                        <a:buClr>
                          <a:srgbClr val="000000"/>
                        </a:buClr>
                        <a:buSzPts val="1000"/>
                        <a:buFont typeface="Arial"/>
                        <a:buChar char="•"/>
                      </a:pPr>
                      <a:r>
                        <a:rPr lang="en-GB" sz="1000" u="none" strike="noStrike" cap="none">
                          <a:latin typeface="Calibri"/>
                          <a:ea typeface="Calibri"/>
                          <a:cs typeface="Calibri"/>
                          <a:sym typeface="Calibri"/>
                        </a:rPr>
                        <a:t>Spring 26 (White Rose)</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£400</a:t>
                      </a:r>
                      <a:endParaRPr/>
                    </a:p>
                  </a:txBody>
                  <a:tcPr marL="91450" marR="91450" marT="45725" marB="45725"/>
                </a:tc>
                <a:tc>
                  <a:txBody>
                    <a:bodyPr/>
                    <a:lstStyle/>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Improved Bespoke assessment offer.</a:t>
                      </a:r>
                      <a:endParaRPr sz="1400" u="none" strike="noStrike" cap="none"/>
                    </a:p>
                    <a:p>
                      <a:pPr marL="285750" marR="0" lvl="0" indent="-22225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Improved curriculum offer for Numeracy</a:t>
                      </a:r>
                      <a:endParaRPr/>
                    </a:p>
                  </a:txBody>
                  <a:tcPr marL="91450" marR="91450" marT="45725" marB="45725"/>
                </a:tc>
                <a:extLst>
                  <a:ext uri="{0D108BD9-81ED-4DB2-BD59-A6C34878D82A}">
                    <a16:rowId xmlns:a16="http://schemas.microsoft.com/office/drawing/2014/main" val="10007"/>
                  </a:ext>
                </a:extLst>
              </a:tr>
              <a:tr h="3876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Introduction and development of Asdan accreditation</a:t>
                      </a: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ND</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Spring 26</a:t>
                      </a: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91450" marR="91450" marT="45725" marB="45725"/>
                </a:tc>
                <a:tc>
                  <a:txBody>
                    <a:bodyPr/>
                    <a:lstStyle/>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Improved bespoke accreditation off for all pupils</a:t>
                      </a:r>
                      <a:endParaRPr sz="10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3876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Forest Schools action plan developed and shared</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AK</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Autumn 25</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91450" marR="91450" marT="45725" marB="45725"/>
                </a:tc>
                <a:tc>
                  <a:txBody>
                    <a:bodyPr/>
                    <a:lstStyle/>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Goals and targets set for implementation of Forest schools</a:t>
                      </a:r>
                      <a:endParaRPr/>
                    </a:p>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Measurable success criteria</a:t>
                      </a:r>
                      <a:endParaRPr/>
                    </a:p>
                  </a:txBody>
                  <a:tcPr marL="91450" marR="91450" marT="45725" marB="45725"/>
                </a:tc>
                <a:extLst>
                  <a:ext uri="{0D108BD9-81ED-4DB2-BD59-A6C34878D82A}">
                    <a16:rowId xmlns:a16="http://schemas.microsoft.com/office/drawing/2014/main" val="10009"/>
                  </a:ext>
                </a:extLst>
              </a:tr>
              <a:tr h="3876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Forest School training</a:t>
                      </a:r>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AK</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Autumn 25</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£1100</a:t>
                      </a:r>
                      <a:endParaRPr/>
                    </a:p>
                  </a:txBody>
                  <a:tcPr marL="91450" marR="91450" marT="45725" marB="45725"/>
                </a:tc>
                <a:tc>
                  <a:txBody>
                    <a:bodyPr/>
                    <a:lstStyle/>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Increase outdoor learning offer </a:t>
                      </a:r>
                      <a:endParaRPr/>
                    </a:p>
                    <a:p>
                      <a:pPr marL="457200" marR="0" lvl="0" indent="-292100" algn="l" rtl="0">
                        <a:lnSpc>
                          <a:spcPct val="100000"/>
                        </a:lnSpc>
                        <a:spcBef>
                          <a:spcPts val="0"/>
                        </a:spcBef>
                        <a:spcAft>
                          <a:spcPts val="0"/>
                        </a:spcAft>
                        <a:buClr>
                          <a:srgbClr val="000000"/>
                        </a:buClr>
                        <a:buSzPts val="1000"/>
                        <a:buFont typeface="Calibri"/>
                        <a:buChar char="●"/>
                      </a:pPr>
                      <a:r>
                        <a:rPr lang="en-GB" sz="1000" u="none" strike="noStrike" cap="none">
                          <a:latin typeface="Calibri"/>
                          <a:ea typeface="Calibri"/>
                          <a:cs typeface="Calibri"/>
                          <a:sym typeface="Calibri"/>
                        </a:rPr>
                        <a:t>Designated lead for outdoor learning.</a:t>
                      </a:r>
                      <a:endParaRPr/>
                    </a:p>
                  </a:txBody>
                  <a:tcPr marL="91450" marR="91450" marT="45725" marB="45725"/>
                </a:tc>
                <a:extLst>
                  <a:ext uri="{0D108BD9-81ED-4DB2-BD59-A6C34878D82A}">
                    <a16:rowId xmlns:a16="http://schemas.microsoft.com/office/drawing/2014/main" val="1001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19">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graphicFrame>
        <p:nvGraphicFramePr>
          <p:cNvPr id="149" name="Google Shape;149;p119"/>
          <p:cNvGraphicFramePr/>
          <p:nvPr/>
        </p:nvGraphicFramePr>
        <p:xfrm>
          <a:off x="458897" y="1331436"/>
          <a:ext cx="3000000" cy="3000000"/>
        </p:xfrm>
        <a:graphic>
          <a:graphicData uri="http://schemas.openxmlformats.org/drawingml/2006/table">
            <a:tbl>
              <a:tblPr firstRow="1" bandRow="1">
                <a:noFill/>
                <a:tableStyleId>{6F743199-9CBD-46CA-87C8-DF45866A8C15}</a:tableStyleId>
              </a:tblPr>
              <a:tblGrid>
                <a:gridCol w="5637100">
                  <a:extLst>
                    <a:ext uri="{9D8B030D-6E8A-4147-A177-3AD203B41FA5}">
                      <a16:colId xmlns:a16="http://schemas.microsoft.com/office/drawing/2014/main" val="20000"/>
                    </a:ext>
                  </a:extLst>
                </a:gridCol>
                <a:gridCol w="5637100">
                  <a:extLst>
                    <a:ext uri="{9D8B030D-6E8A-4147-A177-3AD203B41FA5}">
                      <a16:colId xmlns:a16="http://schemas.microsoft.com/office/drawing/2014/main" val="20001"/>
                    </a:ext>
                  </a:extLst>
                </a:gridCol>
              </a:tblGrid>
              <a:tr h="39832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Where we are now</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Where are we going</a:t>
                      </a:r>
                      <a:endParaRPr sz="1400" u="none" strike="noStrike" cap="none"/>
                    </a:p>
                  </a:txBody>
                  <a:tcPr marL="91450" marR="91450" marT="45725" marB="45725"/>
                </a:tc>
                <a:extLst>
                  <a:ext uri="{0D108BD9-81ED-4DB2-BD59-A6C34878D82A}">
                    <a16:rowId xmlns:a16="http://schemas.microsoft.com/office/drawing/2014/main" val="10000"/>
                  </a:ext>
                </a:extLst>
              </a:tr>
              <a:tr h="1841950">
                <a:tc>
                  <a:txBody>
                    <a:bodyPr/>
                    <a:lstStyle/>
                    <a:p>
                      <a:pPr marL="457200" marR="0" lvl="0" indent="-304800" algn="l" rtl="0">
                        <a:lnSpc>
                          <a:spcPct val="100000"/>
                        </a:lnSpc>
                        <a:spcBef>
                          <a:spcPts val="0"/>
                        </a:spcBef>
                        <a:spcAft>
                          <a:spcPts val="0"/>
                        </a:spcAft>
                        <a:buClr>
                          <a:schemeClr val="dk1"/>
                        </a:buClr>
                        <a:buSzPts val="1200"/>
                        <a:buFont typeface="Calibri"/>
                        <a:buChar char="•"/>
                      </a:pPr>
                      <a:r>
                        <a:rPr lang="en-GB" sz="1200" u="none" strike="noStrike" cap="none">
                          <a:latin typeface="Calibri"/>
                          <a:ea typeface="Calibri"/>
                          <a:cs typeface="Calibri"/>
                          <a:sym typeface="Calibri"/>
                        </a:rPr>
                        <a:t>A comprehensive and inclusive professional learning offer designed to support all staff in achieving the strategic priorities outlined in the School Improvement Plan.</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1200"/>
                        <a:buFont typeface="Calibri"/>
                        <a:buChar char="•"/>
                      </a:pPr>
                      <a:r>
                        <a:rPr lang="en-GB" sz="1200" u="none" strike="noStrike" cap="none">
                          <a:latin typeface="Calibri"/>
                          <a:ea typeface="Calibri"/>
                          <a:cs typeface="Calibri"/>
                          <a:sym typeface="Calibri"/>
                        </a:rPr>
                        <a:t>Findings from QA activities fed into an and updated lesson plan template, this linked more closely with mid-term planning, it placed focus on how staff teams are utilised effectively throughout lessons and highlighted the importance of stretch and challenge. </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1200"/>
                        <a:buFont typeface="Calibri"/>
                        <a:buChar char="•"/>
                      </a:pPr>
                      <a:r>
                        <a:rPr lang="en-GB" sz="1200" u="none" strike="noStrike" cap="none">
                          <a:latin typeface="Calibri"/>
                          <a:ea typeface="Calibri"/>
                          <a:cs typeface="Calibri"/>
                          <a:sym typeface="Calibri"/>
                        </a:rPr>
                        <a:t>Good lesson guide is now established and is used throughout the school providing criteria for expected standards of teaching. </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1200"/>
                        <a:buFont typeface="Calibri"/>
                        <a:buChar char="•"/>
                      </a:pPr>
                      <a:r>
                        <a:rPr lang="en-GB" sz="1200" u="none" strike="noStrike" cap="none">
                          <a:latin typeface="Calibri"/>
                          <a:ea typeface="Calibri"/>
                          <a:cs typeface="Calibri"/>
                          <a:sym typeface="Calibri"/>
                        </a:rPr>
                        <a:t>Stronger Collaboration with LA and governors to gain accurate judgements on teaching and learning – through learning walks, lesson observations, work scrutiny .</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1200"/>
                        <a:buFont typeface="Calibri"/>
                        <a:buChar char="•"/>
                      </a:pPr>
                      <a:r>
                        <a:rPr lang="en-GB" sz="1200" u="none" strike="noStrike" cap="none">
                          <a:latin typeface="Calibri"/>
                          <a:ea typeface="Calibri"/>
                          <a:cs typeface="Calibri"/>
                          <a:sym typeface="Calibri"/>
                        </a:rPr>
                        <a:t>PST systems affecting everyday practice within the class.</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1200"/>
                        <a:buFont typeface="Calibri"/>
                        <a:buChar char="•"/>
                      </a:pPr>
                      <a:r>
                        <a:rPr lang="en-GB" sz="1200" u="none" strike="noStrike" cap="none">
                          <a:latin typeface="Calibri"/>
                          <a:ea typeface="Calibri"/>
                          <a:cs typeface="Calibri"/>
                          <a:sym typeface="Calibri"/>
                        </a:rPr>
                        <a:t>Greater understanding of excellent teaching</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1200"/>
                        <a:buFont typeface="Calibri"/>
                        <a:buChar char="•"/>
                      </a:pPr>
                      <a:r>
                        <a:rPr lang="en-GB" sz="1200" u="none" strike="noStrike" cap="none">
                          <a:latin typeface="Calibri"/>
                          <a:ea typeface="Calibri"/>
                          <a:cs typeface="Calibri"/>
                          <a:sym typeface="Calibri"/>
                        </a:rPr>
                        <a:t>Planning to ensure there is stretch challenge for all learners</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1200"/>
                        <a:buFont typeface="Calibri"/>
                        <a:buChar char="•"/>
                      </a:pPr>
                      <a:r>
                        <a:rPr lang="en-GB" sz="1200" u="none" strike="noStrike" cap="none">
                          <a:latin typeface="Calibri"/>
                          <a:ea typeface="Calibri"/>
                          <a:cs typeface="Calibri"/>
                          <a:sym typeface="Calibri"/>
                        </a:rPr>
                        <a:t>Greater consistency for teaching across the school</a:t>
                      </a:r>
                      <a:endParaRPr sz="1200" u="none" strike="noStrike" cap="none"/>
                    </a:p>
                    <a:p>
                      <a:pPr marL="171450" marR="0" lvl="0" indent="-10160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p>
                      <a:pPr marL="171450" marR="0" lvl="0" indent="-10160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50" marR="91450" marT="45725" marB="45725"/>
                </a:tc>
                <a:tc>
                  <a:txBody>
                    <a:bodyPr/>
                    <a:lstStyle/>
                    <a:p>
                      <a:pPr marL="457200" marR="0" lvl="0" indent="-304800" algn="l" rtl="0">
                        <a:lnSpc>
                          <a:spcPct val="100000"/>
                        </a:lnSpc>
                        <a:spcBef>
                          <a:spcPts val="0"/>
                        </a:spcBef>
                        <a:spcAft>
                          <a:spcPts val="0"/>
                        </a:spcAft>
                        <a:buClr>
                          <a:schemeClr val="dk1"/>
                        </a:buClr>
                        <a:buSzPts val="1200"/>
                        <a:buFont typeface="Calibri"/>
                        <a:buChar char="•"/>
                      </a:pPr>
                      <a:r>
                        <a:rPr lang="en-GB" sz="1200" u="none" strike="noStrike" cap="none">
                          <a:latin typeface="Calibri"/>
                          <a:ea typeface="Calibri"/>
                          <a:cs typeface="Calibri"/>
                          <a:sym typeface="Calibri"/>
                        </a:rPr>
                        <a:t>Link professional learning directly to Performance Management and SIP priorities. (Whole staffing Profile)</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1200"/>
                        <a:buFont typeface="Calibri"/>
                        <a:buChar char="•"/>
                      </a:pPr>
                      <a:r>
                        <a:rPr lang="en-GB" sz="1200" u="none" strike="noStrike" cap="none">
                          <a:latin typeface="Calibri"/>
                          <a:ea typeface="Calibri"/>
                          <a:cs typeface="Calibri"/>
                          <a:sym typeface="Calibri"/>
                        </a:rPr>
                        <a:t>Staff to take  proactive ownership of their professional development, identifying areas for growth aligned with both personal goals and whole school priorities.</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1200"/>
                        <a:buFont typeface="Calibri"/>
                        <a:buChar char="•"/>
                      </a:pPr>
                      <a:r>
                        <a:rPr lang="en-GB" sz="1200" u="none" strike="noStrike" cap="none">
                          <a:latin typeface="Calibri"/>
                          <a:ea typeface="Calibri"/>
                          <a:cs typeface="Calibri"/>
                          <a:sym typeface="Calibri"/>
                        </a:rPr>
                        <a:t>Further develop the Park Lane Good Lesson Guide to identify more of a focus on learning as well as teaching.</a:t>
                      </a:r>
                      <a:endParaRPr sz="1500" u="none" strike="noStrike" cap="none"/>
                    </a:p>
                    <a:p>
                      <a:pPr marL="457200" marR="0" lvl="0" indent="-304800" algn="l" rtl="0">
                        <a:lnSpc>
                          <a:spcPct val="100000"/>
                        </a:lnSpc>
                        <a:spcBef>
                          <a:spcPts val="0"/>
                        </a:spcBef>
                        <a:spcAft>
                          <a:spcPts val="0"/>
                        </a:spcAft>
                        <a:buClr>
                          <a:schemeClr val="dk1"/>
                        </a:buClr>
                        <a:buSzPts val="1200"/>
                        <a:buFont typeface="Calibri"/>
                        <a:buChar char="•"/>
                      </a:pPr>
                      <a:r>
                        <a:rPr lang="en-GB" sz="1200" u="none" strike="noStrike" cap="none">
                          <a:latin typeface="Calibri"/>
                          <a:ea typeface="Calibri"/>
                          <a:cs typeface="Calibri"/>
                          <a:sym typeface="Calibri"/>
                        </a:rPr>
                        <a:t>Develop a system to share good practice internally.</a:t>
                      </a:r>
                      <a:endParaRPr sz="1500" u="none" strike="noStrike" cap="none"/>
                    </a:p>
                    <a:p>
                      <a:pPr marL="457200" marR="0" lvl="0" indent="-304800" algn="l" rtl="0">
                        <a:lnSpc>
                          <a:spcPct val="100000"/>
                        </a:lnSpc>
                        <a:spcBef>
                          <a:spcPts val="0"/>
                        </a:spcBef>
                        <a:spcAft>
                          <a:spcPts val="0"/>
                        </a:spcAft>
                        <a:buClr>
                          <a:schemeClr val="dk1"/>
                        </a:buClr>
                        <a:buSzPts val="1200"/>
                        <a:buFont typeface="Calibri"/>
                        <a:buChar char="•"/>
                      </a:pPr>
                      <a:r>
                        <a:rPr lang="en-GB" sz="1200" u="none" strike="noStrike" cap="none">
                          <a:latin typeface="Calibri"/>
                          <a:ea typeface="Calibri"/>
                          <a:cs typeface="Calibri"/>
                          <a:sym typeface="Calibri"/>
                        </a:rPr>
                        <a:t>Further develop external links/partnerships/PLN to support growth both individually and whole school.</a:t>
                      </a:r>
                      <a:endParaRPr sz="1500" u="none" strike="noStrike" cap="none"/>
                    </a:p>
                    <a:p>
                      <a:pPr marL="457200" marR="0" lvl="0" indent="-304800" algn="l" rtl="0">
                        <a:lnSpc>
                          <a:spcPct val="100000"/>
                        </a:lnSpc>
                        <a:spcBef>
                          <a:spcPts val="0"/>
                        </a:spcBef>
                        <a:spcAft>
                          <a:spcPts val="0"/>
                        </a:spcAft>
                        <a:buClr>
                          <a:schemeClr val="dk1"/>
                        </a:buClr>
                        <a:buSzPts val="1200"/>
                        <a:buFont typeface="Calibri"/>
                        <a:buChar char="•"/>
                      </a:pPr>
                      <a:r>
                        <a:rPr lang="en-GB" sz="1200" u="none" strike="noStrike" cap="none">
                          <a:latin typeface="Calibri"/>
                          <a:ea typeface="Calibri"/>
                          <a:cs typeface="Calibri"/>
                          <a:sym typeface="Calibri"/>
                        </a:rPr>
                        <a:t>Greater opportunity for professional discussion around teaching and learning standards.</a:t>
                      </a:r>
                      <a:endParaRPr sz="1500" u="none" strike="noStrike" cap="none"/>
                    </a:p>
                    <a:p>
                      <a:pPr marL="457200" marR="0" lvl="0" indent="-304800" algn="l" rtl="0">
                        <a:lnSpc>
                          <a:spcPct val="100000"/>
                        </a:lnSpc>
                        <a:spcBef>
                          <a:spcPts val="0"/>
                        </a:spcBef>
                        <a:spcAft>
                          <a:spcPts val="0"/>
                        </a:spcAft>
                        <a:buClr>
                          <a:schemeClr val="dk1"/>
                        </a:buClr>
                        <a:buSzPts val="1200"/>
                        <a:buFont typeface="Calibri"/>
                        <a:buChar char="•"/>
                      </a:pPr>
                      <a:r>
                        <a:rPr lang="en-GB" sz="1200" u="none" strike="noStrike" cap="none">
                          <a:latin typeface="Calibri"/>
                          <a:ea typeface="Calibri"/>
                          <a:cs typeface="Calibri"/>
                          <a:sym typeface="Calibri"/>
                        </a:rPr>
                        <a:t>Introduction of additional assessment packages to measure learning at a bespoke level ( ABLES /Agored, THRIVE, wellcomm, Language link)</a:t>
                      </a:r>
                      <a:endParaRPr sz="1500" u="none" strike="noStrike" cap="none"/>
                    </a:p>
                    <a:p>
                      <a:pPr marL="457200" marR="0" lvl="0" indent="-304800" algn="l" rtl="0">
                        <a:lnSpc>
                          <a:spcPct val="100000"/>
                        </a:lnSpc>
                        <a:spcBef>
                          <a:spcPts val="0"/>
                        </a:spcBef>
                        <a:spcAft>
                          <a:spcPts val="0"/>
                        </a:spcAft>
                        <a:buClr>
                          <a:schemeClr val="dk1"/>
                        </a:buClr>
                        <a:buSzPts val="1200"/>
                        <a:buFont typeface="Calibri"/>
                        <a:buChar char="•"/>
                      </a:pPr>
                      <a:r>
                        <a:rPr lang="en-GB" sz="1200" u="none" strike="noStrike" cap="none">
                          <a:latin typeface="Calibri"/>
                          <a:ea typeface="Calibri"/>
                          <a:cs typeface="Calibri"/>
                          <a:sym typeface="Calibri"/>
                        </a:rPr>
                        <a:t>AFL development ( what is this going to look like for us)</a:t>
                      </a:r>
                      <a:endParaRPr sz="1500" u="none" strike="noStrike" cap="none"/>
                    </a:p>
                    <a:p>
                      <a:pPr marL="457200" marR="0" lvl="0" indent="-304800" algn="l" rtl="0">
                        <a:lnSpc>
                          <a:spcPct val="100000"/>
                        </a:lnSpc>
                        <a:spcBef>
                          <a:spcPts val="0"/>
                        </a:spcBef>
                        <a:spcAft>
                          <a:spcPts val="0"/>
                        </a:spcAft>
                        <a:buClr>
                          <a:schemeClr val="dk1"/>
                        </a:buClr>
                        <a:buSzPts val="1200"/>
                        <a:buFont typeface="Calibri"/>
                        <a:buChar char="•"/>
                      </a:pPr>
                      <a:r>
                        <a:rPr lang="en-GB" sz="1200" u="none" strike="noStrike" cap="none">
                          <a:latin typeface="Calibri"/>
                          <a:ea typeface="Calibri"/>
                          <a:cs typeface="Calibri"/>
                          <a:sym typeface="Calibri"/>
                        </a:rPr>
                        <a:t>Whole school/ department reward system for consistency</a:t>
                      </a:r>
                      <a:endParaRPr sz="1500" u="none" strike="noStrike" cap="none"/>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50" name="Google Shape;150;p119"/>
          <p:cNvGraphicFramePr/>
          <p:nvPr/>
        </p:nvGraphicFramePr>
        <p:xfrm>
          <a:off x="458897" y="407549"/>
          <a:ext cx="3000000" cy="3000000"/>
        </p:xfrm>
        <a:graphic>
          <a:graphicData uri="http://schemas.openxmlformats.org/drawingml/2006/table">
            <a:tbl>
              <a:tblPr firstRow="1" bandRow="1">
                <a:noFill/>
                <a:tableStyleId>{6F743199-9CBD-46CA-87C8-DF45866A8C15}</a:tableStyleId>
              </a:tblPr>
              <a:tblGrid>
                <a:gridCol w="5637100">
                  <a:extLst>
                    <a:ext uri="{9D8B030D-6E8A-4147-A177-3AD203B41FA5}">
                      <a16:colId xmlns:a16="http://schemas.microsoft.com/office/drawing/2014/main" val="20000"/>
                    </a:ext>
                  </a:extLst>
                </a:gridCol>
                <a:gridCol w="5637100">
                  <a:extLst>
                    <a:ext uri="{9D8B030D-6E8A-4147-A177-3AD203B41FA5}">
                      <a16:colId xmlns:a16="http://schemas.microsoft.com/office/drawing/2014/main" val="20001"/>
                    </a:ext>
                  </a:extLst>
                </a:gridCol>
              </a:tblGrid>
              <a:tr h="3624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INSPECTION AREA 1 [Teaching &amp; Learning]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STRATEGIC LEAD- MG/ST</a:t>
                      </a:r>
                      <a:endParaRPr sz="1400" u="none" strike="noStrike" cap="none"/>
                    </a:p>
                  </a:txBody>
                  <a:tcPr marL="91450" marR="91450" marT="45725" marB="45725"/>
                </a:tc>
                <a:extLst>
                  <a:ext uri="{0D108BD9-81ED-4DB2-BD59-A6C34878D82A}">
                    <a16:rowId xmlns:a16="http://schemas.microsoft.com/office/drawing/2014/main" val="10000"/>
                  </a:ext>
                </a:extLst>
              </a:tr>
              <a:tr h="362400">
                <a:tc gridSpan="2">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latin typeface="Calibri"/>
                          <a:ea typeface="Calibri"/>
                          <a:cs typeface="Calibri"/>
                          <a:sym typeface="Calibri"/>
                        </a:rPr>
                        <a:t>Priority 2- </a:t>
                      </a:r>
                      <a:r>
                        <a:rPr lang="en-GB" sz="1400" u="none" strike="noStrike" cap="none">
                          <a:latin typeface="Calibri"/>
                          <a:ea typeface="Calibri"/>
                          <a:cs typeface="Calibri"/>
                          <a:sym typeface="Calibri"/>
                        </a:rPr>
                        <a:t>Continue to develop the consistency of highly effective practice in both Teaching and Learning across the school.</a:t>
                      </a:r>
                      <a:endParaRPr sz="140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4953</Words>
  <Application>Microsoft Office PowerPoint</Application>
  <PresentationFormat>Widescreen</PresentationFormat>
  <Paragraphs>566</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Corbel</vt:lpstr>
      <vt:lpstr>Book Antiqua</vt:lpstr>
      <vt:lpstr>Calibri</vt:lpstr>
      <vt:lpstr>Times New Roman</vt:lpstr>
      <vt:lpstr>Lucida Sans</vt:lpstr>
      <vt:lpstr>Arial</vt:lpstr>
      <vt:lpstr>Basis</vt:lpstr>
      <vt:lpstr>PowerPoint Presentation</vt:lpstr>
      <vt:lpstr>SCHOOL CONTEXT</vt:lpstr>
      <vt:lpstr>PowerPoint Presentation</vt:lpstr>
      <vt:lpstr>Our School Priorities 2025-2026</vt:lpstr>
      <vt:lpstr>Three Year Overview 24-27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 ALLOCATION / GRANTS 2025-26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Aron</dc:creator>
  <cp:lastModifiedBy>Simon Type</cp:lastModifiedBy>
  <cp:revision>3</cp:revision>
  <dcterms:created xsi:type="dcterms:W3CDTF">2018-06-29T08:57:11Z</dcterms:created>
  <dcterms:modified xsi:type="dcterms:W3CDTF">2025-10-15T14:07:20Z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0x0101002282497AB7FC9D4887B46C5E8367533D</vt:lpwstr>
  </property>
  <property fmtid="{D5CDD505-2E9C-101B-9397-08002B2CF9AE}" pid="3" name="MediaServiceImageTags">
    <vt:lpwstr/>
  </property>
</Properties>
</file>